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84"/>
  </p:notesMasterIdLst>
  <p:sldIdLst>
    <p:sldId id="256" r:id="rId5"/>
    <p:sldId id="556" r:id="rId6"/>
    <p:sldId id="606" r:id="rId7"/>
    <p:sldId id="678"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3" r:id="rId34"/>
    <p:sldId id="634" r:id="rId35"/>
    <p:sldId id="635" r:id="rId36"/>
    <p:sldId id="636" r:id="rId37"/>
    <p:sldId id="637" r:id="rId38"/>
    <p:sldId id="638" r:id="rId39"/>
    <p:sldId id="639" r:id="rId40"/>
    <p:sldId id="640" r:id="rId41"/>
    <p:sldId id="641" r:id="rId42"/>
    <p:sldId id="642" r:id="rId43"/>
    <p:sldId id="679" r:id="rId44"/>
    <p:sldId id="644" r:id="rId45"/>
    <p:sldId id="645" r:id="rId46"/>
    <p:sldId id="646" r:id="rId47"/>
    <p:sldId id="647" r:id="rId48"/>
    <p:sldId id="681" r:id="rId49"/>
    <p:sldId id="680" r:id="rId50"/>
    <p:sldId id="650" r:id="rId51"/>
    <p:sldId id="651" r:id="rId52"/>
    <p:sldId id="652" r:id="rId53"/>
    <p:sldId id="685" r:id="rId54"/>
    <p:sldId id="654" r:id="rId55"/>
    <p:sldId id="655" r:id="rId56"/>
    <p:sldId id="656" r:id="rId57"/>
    <p:sldId id="657" r:id="rId58"/>
    <p:sldId id="658" r:id="rId59"/>
    <p:sldId id="683" r:id="rId60"/>
    <p:sldId id="682" r:id="rId61"/>
    <p:sldId id="661" r:id="rId62"/>
    <p:sldId id="662" r:id="rId63"/>
    <p:sldId id="663" r:id="rId64"/>
    <p:sldId id="664" r:id="rId65"/>
    <p:sldId id="665" r:id="rId66"/>
    <p:sldId id="686" r:id="rId67"/>
    <p:sldId id="667" r:id="rId68"/>
    <p:sldId id="687" r:id="rId69"/>
    <p:sldId id="688" r:id="rId70"/>
    <p:sldId id="689" r:id="rId71"/>
    <p:sldId id="670" r:id="rId72"/>
    <p:sldId id="690" r:id="rId73"/>
    <p:sldId id="672" r:id="rId74"/>
    <p:sldId id="673" r:id="rId75"/>
    <p:sldId id="674" r:id="rId76"/>
    <p:sldId id="684" r:id="rId77"/>
    <p:sldId id="676" r:id="rId78"/>
    <p:sldId id="677" r:id="rId79"/>
    <p:sldId id="604" r:id="rId80"/>
    <p:sldId id="605" r:id="rId81"/>
    <p:sldId id="495" r:id="rId82"/>
    <p:sldId id="454" r:id="rId8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79"/>
            <p14:sldId id="644"/>
            <p14:sldId id="645"/>
            <p14:sldId id="646"/>
            <p14:sldId id="647"/>
            <p14:sldId id="681"/>
            <p14:sldId id="680"/>
            <p14:sldId id="650"/>
            <p14:sldId id="651"/>
            <p14:sldId id="652"/>
            <p14:sldId id="685"/>
            <p14:sldId id="654"/>
            <p14:sldId id="655"/>
            <p14:sldId id="656"/>
            <p14:sldId id="657"/>
            <p14:sldId id="658"/>
            <p14:sldId id="683"/>
            <p14:sldId id="682"/>
            <p14:sldId id="661"/>
            <p14:sldId id="662"/>
            <p14:sldId id="663"/>
            <p14:sldId id="664"/>
            <p14:sldId id="665"/>
            <p14:sldId id="686"/>
            <p14:sldId id="667"/>
            <p14:sldId id="687"/>
            <p14:sldId id="688"/>
            <p14:sldId id="689"/>
            <p14:sldId id="670"/>
            <p14:sldId id="690"/>
            <p14:sldId id="672"/>
            <p14:sldId id="673"/>
            <p14:sldId id="674"/>
            <p14:sldId id="684"/>
            <p14:sldId id="676"/>
            <p14:sldId id="677"/>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2471" autoAdjust="0"/>
  </p:normalViewPr>
  <p:slideViewPr>
    <p:cSldViewPr snapToGrid="0">
      <p:cViewPr varScale="1">
        <p:scale>
          <a:sx n="57" d="100"/>
          <a:sy n="57" d="100"/>
        </p:scale>
        <p:origin x="1854" y="10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11</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12</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13</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14</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2)</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16730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16</a:t>
            </a:fld>
            <a:endParaRPr lang="en-US" dirty="0"/>
          </a:p>
        </p:txBody>
      </p:sp>
    </p:spTree>
    <p:extLst>
      <p:ext uri="{BB962C8B-B14F-4D97-AF65-F5344CB8AC3E}">
        <p14:creationId xmlns:p14="http://schemas.microsoft.com/office/powerpoint/2010/main" val="167890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smtClean="0"/>
              <a:t>Demo 3)</a:t>
            </a:r>
            <a:endParaRPr lang="en-US" noProof="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284519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err="1" smtClean="0"/>
              <a:t>SnapShot</a:t>
            </a:r>
            <a:r>
              <a:rPr lang="en-NZ" dirty="0" smtClean="0"/>
              <a: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err="1" smtClean="0"/>
              <a:t>MyGroup</a:t>
            </a:r>
            <a:r>
              <a:rPr lang="en-NZ" i="1" dirty="0" smtClean="0"/>
              <a:t>/</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a:t>
            </a:r>
            <a:r>
              <a:rPr lang="en-NZ" dirty="0" err="1" smtClean="0"/>
              <a:t>MyGroup</a:t>
            </a:r>
            <a:r>
              <a:rPr lang="en-NZ" dirty="0" smtClean="0"/>
              <a:t>/MyBlob1 and </a:t>
            </a:r>
            <a:r>
              <a:rPr lang="en-NZ" dirty="0" err="1" smtClean="0"/>
              <a:t>MyGroup</a:t>
            </a:r>
            <a:r>
              <a:rPr lang="en-NZ" dirty="0" smtClean="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smtClean="0"/>
              <a:t>MyGroup</a:t>
            </a:r>
            <a:r>
              <a:rPr lang="en-NZ" dirty="0" smtClean="0"/>
              <a:t>/.</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18</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19</a:t>
            </a:fld>
            <a:endParaRPr lang="en-US" dirty="0"/>
          </a:p>
        </p:txBody>
      </p:sp>
    </p:spTree>
    <p:extLst>
      <p:ext uri="{BB962C8B-B14F-4D97-AF65-F5344CB8AC3E}">
        <p14:creationId xmlns:p14="http://schemas.microsoft.com/office/powerpoint/2010/main" val="69975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basics of listing blobs in a container</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The </a:t>
            </a:r>
            <a:r>
              <a:rPr lang="en-NZ" b="1" dirty="0" smtClean="0"/>
              <a:t>List Blobs</a:t>
            </a:r>
            <a:r>
              <a:rPr lang="en-NZ" dirty="0" smtClean="0"/>
              <a:t> operation enumerates the list of blobs under the specified container.</a:t>
            </a:r>
          </a:p>
          <a:p>
            <a:pPr marL="171450" indent="-171450">
              <a:buFont typeface="Arial" pitchFamily="34" charset="0"/>
              <a:buChar char="•"/>
            </a:pPr>
            <a:r>
              <a:rPr lang="en-NZ" dirty="0" smtClean="0"/>
              <a:t>Can include uncommitted</a:t>
            </a:r>
            <a:r>
              <a:rPr lang="en-NZ" baseline="0" dirty="0" smtClean="0"/>
              <a:t> Blobs- see discussion on Blocks and Block Lists</a:t>
            </a:r>
          </a:p>
          <a:p>
            <a:pPr marL="171450" indent="-171450">
              <a:buFont typeface="Arial" pitchFamily="34" charset="0"/>
              <a:buChar char="•"/>
            </a:pPr>
            <a:r>
              <a:rPr lang="en-NZ" baseline="0" dirty="0" smtClean="0"/>
              <a:t>Can include snapshots</a:t>
            </a:r>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247442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1451279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83792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2859035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uploading a block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Block blobs let you upload large blobs efficiently. Block blobs are comprised of blocks, each of which is identified by a block ID.</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When you upload a block to a blob in your storage account, it is associated with the specified block blob, but it does not become part of the blob until you commit a list of blocks that includes the new block's ID. </a:t>
            </a:r>
          </a:p>
          <a:p>
            <a:pPr marL="285750" indent="-285750">
              <a:buFont typeface="Arial" pitchFamily="34" charset="0"/>
              <a:buChar char="•"/>
            </a:pPr>
            <a:r>
              <a:rPr lang="en-US" dirty="0" smtClean="0"/>
              <a:t>New blocks remain in an uncommitted state until they are specifically committed or discarded. </a:t>
            </a:r>
          </a:p>
          <a:p>
            <a:pPr marL="285750" indent="-285750">
              <a:buFont typeface="Arial" pitchFamily="34" charset="0"/>
              <a:buChar char="•"/>
            </a:pPr>
            <a:r>
              <a:rPr lang="en-US" dirty="0" smtClean="0"/>
              <a:t>Writing a block does not update the last modified time of an existing blob.</a:t>
            </a:r>
          </a:p>
          <a:p>
            <a:pPr marL="285750" indent="-285750">
              <a:buFont typeface="Arial" pitchFamily="34" charset="0"/>
              <a:buChar char="•"/>
            </a:pPr>
            <a:r>
              <a:rPr lang="en-US" dirty="0" smtClean="0"/>
              <a:t>With a block blob, you can upload multiple blocks in parallel to decrease upload time. </a:t>
            </a:r>
          </a:p>
          <a:p>
            <a:pPr marL="285750" indent="-285750">
              <a:buFont typeface="Arial" pitchFamily="34" charset="0"/>
              <a:buChar char="•"/>
            </a:pPr>
            <a:r>
              <a:rPr lang="en-US" dirty="0" smtClean="0"/>
              <a:t>Each block can include an MD5 hash to verify the transfer, so you can track upload progress and re-send blocks as needed. </a:t>
            </a:r>
          </a:p>
          <a:p>
            <a:pPr marL="285750" indent="-285750">
              <a:buFont typeface="Arial" pitchFamily="34" charset="0"/>
              <a:buChar char="•"/>
            </a:pPr>
            <a:r>
              <a:rPr lang="en-US" dirty="0" smtClean="0"/>
              <a:t>You can upload blocks in any order, and determine their sequence in the final block list commitment step.</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807911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25</a:t>
            </a:fld>
            <a:endParaRPr lang="en-US" dirty="0"/>
          </a:p>
        </p:txBody>
      </p:sp>
    </p:spTree>
    <p:extLst>
      <p:ext uri="{BB962C8B-B14F-4D97-AF65-F5344CB8AC3E}">
        <p14:creationId xmlns:p14="http://schemas.microsoft.com/office/powerpoint/2010/main" val="1197789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6387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70768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Introduce Shared Access Signatures</a:t>
            </a:r>
          </a:p>
          <a:p>
            <a:endParaRPr lang="en-US" b="0" dirty="0" smtClean="0"/>
          </a:p>
          <a:p>
            <a:r>
              <a:rPr lang="en-US" b="1" dirty="0" smtClean="0"/>
              <a:t>Speaker Notes</a:t>
            </a:r>
          </a:p>
          <a:p>
            <a:pPr marL="171450" indent="-171450">
              <a:buFont typeface="Arial" pitchFamily="34" charset="0"/>
              <a:buChar char="•"/>
            </a:pPr>
            <a:r>
              <a:rPr lang="en-NZ" dirty="0" smtClean="0"/>
              <a:t>Shared Access Signatures provide access rights to containers and blobs at a more granular level than by simply setting a container’s permissions</a:t>
            </a:r>
          </a:p>
          <a:p>
            <a:pPr marL="384431" lvl="1" indent="-171450">
              <a:buFont typeface="Arial" pitchFamily="34" charset="0"/>
              <a:buChar char="•"/>
            </a:pPr>
            <a:r>
              <a:rPr lang="en-NZ" dirty="0" smtClean="0"/>
              <a:t>Grant users access to a specific blob or to any blob within a specified container for a specified period of time. </a:t>
            </a:r>
          </a:p>
          <a:p>
            <a:pPr marL="384431" lvl="1" indent="-171450">
              <a:buFont typeface="Arial" pitchFamily="34" charset="0"/>
              <a:buChar char="•"/>
            </a:pPr>
            <a:r>
              <a:rPr lang="en-NZ" dirty="0" smtClean="0"/>
              <a:t>Specify what operations a user may perform on a blob that's accessible via a Shared Access Signature. </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Use HTTPS to protect the signature (it is like a short dated password)</a:t>
            </a:r>
          </a:p>
          <a:p>
            <a:pPr marL="171450" lvl="0" indent="-171450">
              <a:buFont typeface="Arial" pitchFamily="34" charset="0"/>
              <a:buChar char="•"/>
            </a:pPr>
            <a:endParaRPr lang="en-NZ" baseline="0" dirty="0" smtClean="0"/>
          </a:p>
          <a:p>
            <a:pPr marL="171450" lvl="0" indent="-171450">
              <a:buFont typeface="Arial" pitchFamily="34" charset="0"/>
              <a:buChar char="•"/>
            </a:pPr>
            <a:r>
              <a:rPr lang="en-NZ" baseline="0" dirty="0" smtClean="0"/>
              <a:t>Two approaches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Policy based</a:t>
            </a:r>
            <a:br>
              <a:rPr lang="en-NZ" baseline="0" dirty="0" smtClean="0"/>
            </a:br>
            <a:r>
              <a:rPr lang="en-NZ" baseline="0" dirty="0" smtClean="0"/>
              <a:t>Use for longer dated revocable permission sets</a:t>
            </a:r>
          </a:p>
          <a:p>
            <a:pPr marL="384431" lvl="1" indent="-171450">
              <a:buFont typeface="Arial" pitchFamily="34" charset="0"/>
              <a:buChar char="•"/>
            </a:pPr>
            <a:endParaRPr lang="en-NZ" baseline="0" dirty="0" smtClean="0"/>
          </a:p>
          <a:p>
            <a:pPr marL="171450" lvl="0" indent="-171450">
              <a:buFont typeface="Arial" pitchFamily="34" charset="0"/>
              <a:buChar char="•"/>
            </a:pPr>
            <a:r>
              <a:rPr lang="en-NZ" baseline="0" dirty="0" smtClean="0"/>
              <a:t>Always endeavour to use Least Permission set possible</a:t>
            </a:r>
            <a:endParaRPr lang="en-US" baseline="0" dirty="0" smtClean="0"/>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987953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Preparation material: </a:t>
            </a:r>
            <a:r>
              <a:rPr lang="en-US" sz="1200" dirty="0" smtClean="0">
                <a:solidFill>
                  <a:srgbClr val="FFFFFF"/>
                </a:solidFill>
              </a:rPr>
              <a:t>“Microsoft Azure Storage: A Highly Available Cloud Storage Service with Strong Consistency”,  ACM Symposium on Operating System Principals (SOSP), Oct. 2011 </a:t>
            </a:r>
            <a:r>
              <a:rPr lang="en-US" dirty="0" smtClean="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963792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084356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Ad-hoc</a:t>
            </a:r>
            <a:br>
              <a:rPr lang="en-NZ" baseline="0" dirty="0" smtClean="0"/>
            </a:br>
            <a:r>
              <a:rPr lang="en-NZ" baseline="0" dirty="0" smtClean="0"/>
              <a:t>Use for very short dated single use scenarios</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278569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671798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798826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879371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Understand Ad-Hoc Shared Access signatures</a:t>
            </a:r>
          </a:p>
          <a:p>
            <a:endParaRPr lang="en-US" b="0" dirty="0" smtClean="0"/>
          </a:p>
          <a:p>
            <a:r>
              <a:rPr lang="en-US" b="1" dirty="0" smtClean="0"/>
              <a:t>Speaker Notes</a:t>
            </a:r>
          </a:p>
          <a:p>
            <a:pPr marL="384431" lvl="1" indent="-171450">
              <a:buFont typeface="Arial" pitchFamily="34" charset="0"/>
              <a:buChar char="•"/>
            </a:pPr>
            <a:r>
              <a:rPr lang="en-NZ" baseline="0" dirty="0" smtClean="0"/>
              <a:t>Policy Based</a:t>
            </a:r>
          </a:p>
          <a:p>
            <a:pPr marL="384431" lvl="1" indent="-171450">
              <a:buFont typeface="Arial" pitchFamily="34" charset="0"/>
              <a:buChar char="•"/>
            </a:pPr>
            <a:r>
              <a:rPr lang="en-NZ" baseline="0" dirty="0" smtClean="0"/>
              <a:t>Points to a Container level policy</a:t>
            </a:r>
          </a:p>
          <a:p>
            <a:pPr marL="384431" lvl="1" indent="-171450">
              <a:buFont typeface="Arial" pitchFamily="34" charset="0"/>
              <a:buChar char="•"/>
            </a:pPr>
            <a:r>
              <a:rPr lang="en-NZ" baseline="0" dirty="0" smtClean="0"/>
              <a:t>User where want a longer dated permission with ability to revoke</a:t>
            </a:r>
          </a:p>
          <a:p>
            <a:pPr marL="384431" lvl="1" indent="-171450">
              <a:buFont typeface="Arial" pitchFamily="34" charset="0"/>
              <a:buChar char="•"/>
            </a:pPr>
            <a:r>
              <a:rPr lang="en-NZ" baseline="0" dirty="0" smtClean="0"/>
              <a:t>Include all permissions and expiry in the signed URL</a:t>
            </a:r>
          </a:p>
          <a:p>
            <a:pPr marL="499520" lvl="2" indent="-171450">
              <a:buFont typeface="Arial" pitchFamily="34" charset="0"/>
              <a:buChar char="•"/>
            </a:pPr>
            <a:r>
              <a:rPr lang="en-NZ" baseline="0" dirty="0" smtClean="0"/>
              <a:t>Can only revoke by deleting the blob or waiting for expiry</a:t>
            </a:r>
          </a:p>
          <a:p>
            <a:pPr marL="499520" lvl="2" indent="-171450">
              <a:buFont typeface="Arial" pitchFamily="34" charset="0"/>
              <a:buChar char="•"/>
            </a:pPr>
            <a:r>
              <a:rPr lang="en-NZ" baseline="0" dirty="0" smtClean="0"/>
              <a:t>Use very short dated URLs</a:t>
            </a:r>
          </a:p>
          <a:p>
            <a:pPr marL="171450" indent="-171450">
              <a:buFont typeface="Arial" pitchFamily="34" charset="0"/>
              <a:buChar char="•"/>
            </a:pPr>
            <a:endParaRPr lang="en-US" b="1" baseline="0" dirty="0" smtClean="0"/>
          </a:p>
          <a:p>
            <a:r>
              <a:rPr lang="en-US" b="1" baseline="0" dirty="0" smtClean="0"/>
              <a:t>Notes</a:t>
            </a:r>
          </a:p>
          <a:p>
            <a:r>
              <a:rPr lang="en-US" dirty="0" smtClean="0"/>
              <a:t>http://msdn.microsoft.com/en-us/library/ee395415.aspx</a:t>
            </a:r>
            <a:endParaRPr lang="en-NZ" dirty="0" smtClean="0"/>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2166076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4)</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639128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Azure </a:t>
            </a:r>
            <a:r>
              <a:rPr lang="sv-SE" dirty="0" err="1" smtClean="0"/>
              <a:t>Files</a:t>
            </a:r>
            <a:r>
              <a:rPr lang="sv-SE" dirty="0" smtClean="0"/>
              <a:t> is a </a:t>
            </a:r>
            <a:r>
              <a:rPr lang="sv-SE" dirty="0" err="1" smtClean="0"/>
              <a:t>relatively</a:t>
            </a:r>
            <a:r>
              <a:rPr lang="sv-SE" dirty="0" smtClean="0"/>
              <a:t> new</a:t>
            </a:r>
            <a:r>
              <a:rPr lang="sv-SE" baseline="0" dirty="0" smtClean="0"/>
              <a:t> Azur Storage Service </a:t>
            </a:r>
            <a:r>
              <a:rPr lang="sv-SE" baseline="0" dirty="0" err="1" smtClean="0"/>
              <a:t>which</a:t>
            </a:r>
            <a:r>
              <a:rPr lang="sv-SE" baseline="0" dirty="0" smtClean="0"/>
              <a:t> supports the SMB 2.1 </a:t>
            </a:r>
            <a:r>
              <a:rPr lang="sv-SE" baseline="0" dirty="0" err="1" smtClean="0"/>
              <a:t>protocol</a:t>
            </a:r>
            <a:r>
              <a:rPr lang="sv-SE" baseline="0" dirty="0" smtClean="0"/>
              <a:t> </a:t>
            </a:r>
            <a:r>
              <a:rPr lang="sv-SE" baseline="0" dirty="0" err="1" smtClean="0"/>
              <a:t>which</a:t>
            </a:r>
            <a:r>
              <a:rPr lang="sv-SE" baseline="0" dirty="0" smtClean="0"/>
              <a:t> for </a:t>
            </a:r>
            <a:r>
              <a:rPr lang="sv-SE" baseline="0" dirty="0" err="1" smtClean="0"/>
              <a:t>instance</a:t>
            </a:r>
            <a:r>
              <a:rPr lang="sv-SE" baseline="0" dirty="0" smtClean="0"/>
              <a:t> </a:t>
            </a:r>
            <a:r>
              <a:rPr lang="sv-SE" baseline="0" dirty="0" err="1" smtClean="0"/>
              <a:t>enables</a:t>
            </a:r>
            <a:r>
              <a:rPr lang="sv-SE" baseline="0" dirty="0" smtClean="0"/>
              <a:t> migration of </a:t>
            </a:r>
            <a:r>
              <a:rPr lang="sv-SE" baseline="0" dirty="0" err="1" smtClean="0"/>
              <a:t>legacy</a:t>
            </a:r>
            <a:r>
              <a:rPr lang="sv-SE" baseline="0" dirty="0" smtClean="0"/>
              <a:t> </a:t>
            </a:r>
            <a:r>
              <a:rPr lang="sv-SE" baseline="0" dirty="0" err="1" smtClean="0"/>
              <a:t>applications</a:t>
            </a:r>
            <a:r>
              <a:rPr lang="sv-SE" baseline="0" dirty="0" smtClean="0"/>
              <a:t> </a:t>
            </a:r>
            <a:r>
              <a:rPr lang="sv-SE" baseline="0" dirty="0" err="1" smtClean="0"/>
              <a:t>direct</a:t>
            </a:r>
            <a:r>
              <a:rPr lang="sv-SE" baseline="0" dirty="0" smtClean="0"/>
              <a:t> to Azure.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370337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a:t>
            </a:r>
            <a:r>
              <a:rPr lang="sv-SE" dirty="0" err="1" smtClean="0"/>
              <a:t>intent</a:t>
            </a:r>
            <a:r>
              <a:rPr lang="sv-SE" dirty="0" smtClean="0"/>
              <a:t> of </a:t>
            </a:r>
            <a:r>
              <a:rPr lang="sv-SE" dirty="0" err="1" smtClean="0"/>
              <a:t>this</a:t>
            </a:r>
            <a:r>
              <a:rPr lang="sv-SE" dirty="0" smtClean="0"/>
              <a:t> </a:t>
            </a:r>
            <a:r>
              <a:rPr lang="sv-SE" dirty="0" err="1" smtClean="0"/>
              <a:t>slide</a:t>
            </a:r>
            <a:r>
              <a:rPr lang="sv-SE" dirty="0" smtClean="0"/>
              <a:t> is to </a:t>
            </a:r>
            <a:r>
              <a:rPr lang="sv-SE" dirty="0" err="1" smtClean="0"/>
              <a:t>provide</a:t>
            </a:r>
            <a:r>
              <a:rPr lang="sv-SE" dirty="0" smtClean="0"/>
              <a:t> an </a:t>
            </a:r>
            <a:r>
              <a:rPr lang="sv-SE" dirty="0" err="1" smtClean="0"/>
              <a:t>overwhelming</a:t>
            </a:r>
            <a:r>
              <a:rPr lang="sv-SE" baseline="0" dirty="0" smtClean="0"/>
              <a:t> </a:t>
            </a:r>
            <a:r>
              <a:rPr lang="sv-SE" baseline="0" dirty="0" err="1" smtClean="0"/>
              <a:t>amount</a:t>
            </a:r>
            <a:r>
              <a:rPr lang="sv-SE" baseline="0" dirty="0" smtClean="0"/>
              <a:t> of information! Do not go </a:t>
            </a:r>
            <a:r>
              <a:rPr lang="sv-SE" baseline="0" dirty="0" err="1" smtClean="0"/>
              <a:t>through</a:t>
            </a:r>
            <a:r>
              <a:rPr lang="sv-SE" baseline="0" dirty="0" smtClean="0"/>
              <a:t> </a:t>
            </a:r>
            <a:r>
              <a:rPr lang="sv-SE" baseline="0" dirty="0" err="1" smtClean="0"/>
              <a:t>this</a:t>
            </a:r>
            <a:r>
              <a:rPr lang="sv-SE" baseline="0" dirty="0" smtClean="0"/>
              <a:t> in </a:t>
            </a:r>
            <a:r>
              <a:rPr lang="sv-SE" baseline="0" dirty="0" err="1" smtClean="0"/>
              <a:t>detail</a:t>
            </a:r>
            <a:r>
              <a:rPr lang="sv-SE" baseline="0" dirty="0" smtClean="0"/>
              <a:t>! Rather just cover the text with a mouse click and inform that there was a lot of stuff you needed to do in the past which is different now!</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253476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Storing</a:t>
            </a:r>
            <a:r>
              <a:rPr lang="sv-SE" baseline="0" dirty="0" smtClean="0"/>
              <a:t> files in the Cloud is perhaps the most fundamental of jobs. In Azure Storage you can store both individual files and VHD drives used to back harddisks on Virtual Machines.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6/17/2015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83747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smtClean="0"/>
              <a:t> Share data across VMs and applications: Multiple writers, multiple readers using standard file system semantics.</a:t>
            </a:r>
          </a:p>
          <a:p>
            <a:pPr>
              <a:buFont typeface="Arial" panose="020B0604020202020204" pitchFamily="34" charset="0"/>
              <a:buChar char="•"/>
            </a:pPr>
            <a:r>
              <a:rPr lang="en-US" dirty="0" smtClean="0"/>
              <a:t> Share settings throughout services: VMs can read settings and files from a common, shared location.  These can be updated externally via REST.</a:t>
            </a:r>
          </a:p>
          <a:p>
            <a:pPr>
              <a:buFont typeface="Arial" panose="020B0604020202020204" pitchFamily="34" charset="0"/>
              <a:buChar char="•"/>
            </a:pPr>
            <a:r>
              <a:rPr lang="en-US" dirty="0" smtClean="0"/>
              <a:t> Dev/Test/Debug: Very useful to have a shared location for installing applications, setting up VMs, running tools, and keeping notes while developing, testing, and debugging cloud services.</a:t>
            </a:r>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6/17/2015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71587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Azure Queues</a:t>
            </a:r>
            <a:r>
              <a:rPr lang="sv-SE" baseline="0" dirty="0" smtClean="0"/>
              <a:t> is a very straight forward yet feature rich mechanism in Azure Storage for queueing of workloads for asynchronous batch/backend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128231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of all, the queue length directly reflects how well the backend processing nodes are catching up with the overall workload.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the use of queues decouples different parts of the application, making it easier to scale different parts of the application independently.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Third, the use of queues allows the flexibility of efficient resource usage within an application, allowing the application to scale more efficiently.  That is, separate queues can be used for work items of different priorities and/or different weights, and separate pools of backend servers can process these different queues.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Queues provide buffering to absorb traffic bursts and reduce the impact of individual component failures. </a:t>
            </a:r>
            <a:endParaRPr lang="en-US" dirty="0" smtClean="0"/>
          </a:p>
          <a:p>
            <a:endParaRPr lang="en-US" dirty="0"/>
          </a:p>
        </p:txBody>
      </p:sp>
      <p:sp>
        <p:nvSpPr>
          <p:cNvPr id="4" name="Slide Number Placeholder 3"/>
          <p:cNvSpPr>
            <a:spLocks noGrp="1"/>
          </p:cNvSpPr>
          <p:nvPr>
            <p:ph type="sldNum" sz="quarter" idx="10"/>
          </p:nvPr>
        </p:nvSpPr>
        <p:spPr/>
        <p:txBody>
          <a:bodyPr/>
          <a:lstStyle/>
          <a:p>
            <a:fld id="{FA26E5E5-F476-4DA6-B9AA-CF3C112633E7}" type="slidenum">
              <a:rPr lang="en-US" smtClean="0"/>
              <a:t>47</a:t>
            </a:fld>
            <a:endParaRPr lang="en-US"/>
          </a:p>
        </p:txBody>
      </p:sp>
    </p:spTree>
    <p:extLst>
      <p:ext uri="{BB962C8B-B14F-4D97-AF65-F5344CB8AC3E}">
        <p14:creationId xmlns:p14="http://schemas.microsoft.com/office/powerpoint/2010/main" val="20551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988561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3741885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2368028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noProof="0" dirty="0" err="1" smtClean="0"/>
              <a:t>Use</a:t>
            </a:r>
            <a:r>
              <a:rPr lang="sv-SE" noProof="0" dirty="0" smtClean="0"/>
              <a:t> a </a:t>
            </a:r>
            <a:r>
              <a:rPr lang="sv-SE" noProof="0" dirty="0" err="1" smtClean="0"/>
              <a:t>queue</a:t>
            </a:r>
            <a:r>
              <a:rPr lang="sv-SE" noProof="0" dirty="0" smtClean="0"/>
              <a:t> to make a web form submission faster.</a:t>
            </a:r>
            <a:endParaRPr lang="en-US" noProof="0" dirty="0" smtClean="0"/>
          </a:p>
          <a:p>
            <a:endParaRPr lang="sv-SE" noProof="0" dirty="0" smtClean="0"/>
          </a:p>
          <a:p>
            <a:r>
              <a:rPr lang="sv-SE" noProof="0" dirty="0" err="1" smtClean="0"/>
              <a:t>Here</a:t>
            </a:r>
            <a:r>
              <a:rPr lang="sv-SE" noProof="0" dirty="0" smtClean="0"/>
              <a:t> is a list of</a:t>
            </a:r>
            <a:r>
              <a:rPr lang="sv-SE" baseline="0" noProof="0" dirty="0" smtClean="0"/>
              <a:t> </a:t>
            </a:r>
            <a:r>
              <a:rPr lang="sv-SE" baseline="0" noProof="0" dirty="0" err="1" smtClean="0"/>
              <a:t>available</a:t>
            </a:r>
            <a:r>
              <a:rPr lang="sv-SE" baseline="0" noProof="0" dirty="0" smtClean="0"/>
              <a:t> Azure Storage Explorers:</a:t>
            </a:r>
            <a:endParaRPr lang="en-US" noProof="0" dirty="0" smtClean="0"/>
          </a:p>
          <a:p>
            <a:r>
              <a:rPr lang="en-US" noProof="0" dirty="0" smtClean="0"/>
              <a:t>http://blogs.msdn.com/b/windowsazurestorage/archive/2014/03/11/windows-azure-storage-explorers-2014.aspx</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389968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3674244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420894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that there are two</a:t>
            </a:r>
            <a:r>
              <a:rPr lang="en-US" b="0" baseline="0" dirty="0" smtClean="0"/>
              <a:t> </a:t>
            </a:r>
            <a:r>
              <a:rPr lang="en-US" b="0" dirty="0" smtClean="0"/>
              <a:t>blob types</a:t>
            </a:r>
          </a:p>
          <a:p>
            <a:endParaRPr lang="en-US" b="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42453885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5)</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55</a:t>
            </a:fld>
            <a:endParaRPr lang="en-US"/>
          </a:p>
        </p:txBody>
      </p:sp>
    </p:spTree>
    <p:extLst>
      <p:ext uri="{BB962C8B-B14F-4D97-AF65-F5344CB8AC3E}">
        <p14:creationId xmlns:p14="http://schemas.microsoft.com/office/powerpoint/2010/main" val="196932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Storage</a:t>
            </a:r>
            <a:r>
              <a:rPr lang="sv-SE" baseline="0" dirty="0" smtClean="0"/>
              <a:t> Tables is a Big Table NOSQL style Entity Store in Azure. The mindset here is to think Entities and not a relational data storage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first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2666281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3323569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block</a:t>
            </a:r>
            <a:r>
              <a:rPr lang="en-US" b="0" baseline="0" dirty="0" smtClean="0"/>
              <a:t> </a:t>
            </a:r>
            <a:r>
              <a:rPr lang="en-US" b="0" dirty="0" smtClean="0"/>
              <a:t>blob</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Microsoft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0" indent="0">
              <a:buFont typeface="Arial" pitchFamily="34" charset="0"/>
              <a:buNone/>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597668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8927014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4102202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Tree>
    <p:extLst>
      <p:ext uri="{BB962C8B-B14F-4D97-AF65-F5344CB8AC3E}">
        <p14:creationId xmlns:p14="http://schemas.microsoft.com/office/powerpoint/2010/main" val="18481631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second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36468388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5712674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StorSimple</a:t>
            </a:r>
            <a:r>
              <a:rPr lang="sv-SE" baseline="0" dirty="0" smtClean="0"/>
              <a:t> is Microsofts offring in Azure </a:t>
            </a:r>
            <a:r>
              <a:rPr lang="en-US" sz="1200" kern="1200" dirty="0" smtClean="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888926">
              <a:spcBef>
                <a:spcPts val="1200"/>
              </a:spcBef>
              <a:buFont typeface="Arial" panose="020B0604020202020204" pitchFamily="34" charset="0"/>
              <a:buChar char="•"/>
            </a:pPr>
            <a:r>
              <a:rPr lang="en-US" sz="1200" kern="1200" spc="-100" dirty="0" err="1" smtClean="0">
                <a:solidFill>
                  <a:schemeClr val="bg1">
                    <a:alpha val="99000"/>
                  </a:schemeClr>
                </a:solidFill>
                <a:latin typeface="+mn-lt"/>
                <a:ea typeface="Segoe UI" pitchFamily="34" charset="0"/>
                <a:cs typeface="Segoe UI" pitchFamily="34" charset="0"/>
              </a:rPr>
              <a:t>StorSimple</a:t>
            </a:r>
            <a:r>
              <a:rPr lang="en-US" sz="1200" kern="1200" spc="-100" dirty="0" smtClean="0">
                <a:solidFill>
                  <a:schemeClr val="bg1">
                    <a:alpha val="99000"/>
                  </a:schemeClr>
                </a:solidFill>
                <a:latin typeface="+mn-lt"/>
                <a:ea typeface="Segoe UI" pitchFamily="34" charset="0"/>
                <a:cs typeface="Segoe UI" pitchFamily="34" charset="0"/>
              </a:rPr>
              <a:t> is a unique hybrid cloud storage solution which provides primary storage, archive and disaster recovery.</a:t>
            </a:r>
          </a:p>
          <a:p>
            <a:pPr marL="171450" indent="-171450" defTabSz="888926">
              <a:spcBef>
                <a:spcPts val="1200"/>
              </a:spcBef>
              <a:buFont typeface="Arial" panose="020B0604020202020204" pitchFamily="34" charset="0"/>
              <a:buChar char="•"/>
            </a:pPr>
            <a:r>
              <a:rPr lang="en-US" sz="1200" kern="1200" spc="-100" dirty="0" smtClean="0">
                <a:solidFill>
                  <a:schemeClr val="bg1">
                    <a:alpha val="99000"/>
                  </a:schemeClr>
                </a:solidFill>
                <a:latin typeface="+mn-lt"/>
                <a:ea typeface="Segoe UI" pitchFamily="34" charset="0"/>
                <a:cs typeface="Segoe UI" pitchFamily="34" charset="0"/>
              </a:rPr>
              <a:t>This solution optimizes total storage costs and data protection for enterprises.</a:t>
            </a:r>
          </a:p>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29302937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page blob</a:t>
            </a:r>
          </a:p>
          <a:p>
            <a:endParaRPr lang="en-US" b="0" dirty="0" smtClean="0"/>
          </a:p>
          <a:p>
            <a:r>
              <a:rPr lang="en-US" b="1" dirty="0" smtClean="0"/>
              <a:t>Speaker Notes</a:t>
            </a:r>
          </a:p>
          <a:p>
            <a:pPr marL="0" indent="0">
              <a:buFont typeface="Arial" pitchFamily="34" charset="0"/>
              <a:buNone/>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4"/>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44558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11.emf"/><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9.xml"/><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Data Storage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 – Containers</a:t>
            </a:r>
            <a:endParaRPr lang="en-US" dirty="0"/>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 Through Code</a:t>
            </a:r>
            <a:endParaRPr lang="en-US" dirty="0"/>
          </a:p>
        </p:txBody>
      </p:sp>
    </p:spTree>
    <p:extLst>
      <p:ext uri="{BB962C8B-B14F-4D97-AF65-F5344CB8AC3E}">
        <p14:creationId xmlns:p14="http://schemas.microsoft.com/office/powerpoint/2010/main" val="30097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r>
              <a:rPr lang="en-US" sz="3200" dirty="0"/>
              <a:t>Standard HTTP metadata/headers </a:t>
            </a:r>
            <a:br>
              <a:rPr lang="en-US" sz="3200" dirty="0"/>
            </a:br>
            <a:r>
              <a:rPr lang="en-US" sz="3200" dirty="0"/>
              <a:t>(Cache-Control, Content-Encoding, Content-Type, </a:t>
            </a:r>
            <a:r>
              <a:rPr lang="en-US" sz="3200" dirty="0" err="1"/>
              <a:t>etc</a:t>
            </a:r>
            <a:r>
              <a:rPr lang="en-US" sz="3200" dirty="0"/>
              <a:t>)</a:t>
            </a:r>
          </a:p>
          <a:p>
            <a:r>
              <a:rPr lang="en-US" sz="3200" dirty="0"/>
              <a:t>Metadata is &lt;name, value&gt; pairs, up to 8KB per blob</a:t>
            </a:r>
          </a:p>
          <a:p>
            <a:r>
              <a:rPr lang="en-US" sz="3200" dirty="0"/>
              <a:t>Either as part of </a:t>
            </a:r>
            <a:r>
              <a:rPr lang="en-US" sz="3200" dirty="0" err="1"/>
              <a:t>PutBlob</a:t>
            </a:r>
            <a:r>
              <a:rPr lang="en-US" sz="3200" dirty="0"/>
              <a:t> or independently</a:t>
            </a:r>
          </a:p>
          <a:p>
            <a:endParaRPr lang="en-US" sz="3200" dirty="0"/>
          </a:p>
        </p:txBody>
      </p:sp>
      <p:sp>
        <p:nvSpPr>
          <p:cNvPr id="2" name="Title 1"/>
          <p:cNvSpPr>
            <a:spLocks noGrp="1"/>
          </p:cNvSpPr>
          <p:nvPr>
            <p:ph type="title"/>
          </p:nvPr>
        </p:nvSpPr>
        <p:spPr>
          <a:prstGeom prst="rect">
            <a:avLst/>
          </a:prstGeom>
        </p:spPr>
        <p:txBody>
          <a:bodyPr>
            <a:normAutofit/>
          </a:bodyPr>
          <a:lstStyle/>
          <a:p>
            <a:r>
              <a:rPr lang="en-US" dirty="0" smtClean="0"/>
              <a:t>Blob Details</a:t>
            </a:r>
            <a:endParaRPr lang="en-US" dirty="0"/>
          </a:p>
        </p:txBody>
      </p:sp>
      <p:sp>
        <p:nvSpPr>
          <p:cNvPr id="5" name="Text Placeholder 4"/>
          <p:cNvSpPr>
            <a:spLocks noGrp="1"/>
          </p:cNvSpPr>
          <p:nvPr>
            <p:ph type="body" sz="quarter" idx="11"/>
          </p:nvPr>
        </p:nvSpPr>
        <p:spPr/>
        <p:txBody>
          <a:bodyPr/>
          <a:lstStyle/>
          <a:p>
            <a:r>
              <a:rPr lang="en-US" dirty="0" smtClean="0"/>
              <a:t>Associate </a:t>
            </a:r>
            <a:r>
              <a:rPr lang="en-US" dirty="0"/>
              <a:t>metadata </a:t>
            </a:r>
            <a:r>
              <a:rPr lang="en-US" dirty="0" smtClean="0"/>
              <a:t>with blob </a:t>
            </a:r>
            <a:endParaRPr lang="en-US" dirty="0"/>
          </a:p>
        </p:txBody>
      </p:sp>
    </p:spTree>
    <p:extLst>
      <p:ext uri="{BB962C8B-B14F-4D97-AF65-F5344CB8AC3E}">
        <p14:creationId xmlns:p14="http://schemas.microsoft.com/office/powerpoint/2010/main" val="14760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Blob Metadata</a:t>
            </a:r>
            <a:endParaRPr lang="en-US" dirty="0"/>
          </a:p>
        </p:txBody>
      </p:sp>
      <p:pic>
        <p:nvPicPr>
          <p:cNvPr id="5" name="Picture 4"/>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92432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a:t>
            </a:r>
            <a:r>
              <a:rPr lang="en-US" sz="3200" dirty="0" smtClean="0"/>
              <a:t>name</a:t>
            </a:r>
          </a:p>
          <a:p>
            <a:r>
              <a:rPr lang="en-US" sz="3200" dirty="0"/>
              <a:t/>
            </a:r>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smtClean="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Blob Details</a:t>
            </a:r>
            <a:endParaRPr lang="en-US" dirty="0"/>
          </a:p>
        </p:txBody>
      </p:sp>
      <p:sp>
        <p:nvSpPr>
          <p:cNvPr id="3" name="Content Placeholder 2"/>
          <p:cNvSpPr>
            <a:spLocks noGrp="1"/>
          </p:cNvSpPr>
          <p:nvPr>
            <p:ph sz="quarter" idx="10"/>
          </p:nvPr>
        </p:nvSpPr>
        <p:spPr/>
        <p:txBody>
          <a:bodyPr/>
          <a:lstStyle/>
          <a:p>
            <a:pPr marL="0" indent="0" defTabSz="914099" fontAlgn="base">
              <a:spcBef>
                <a:spcPts val="1200"/>
              </a:spcBef>
              <a:spcAft>
                <a:spcPct val="0"/>
              </a:spcAft>
              <a:buNone/>
            </a:pPr>
            <a:r>
              <a:rPr lang="en-US" sz="3200" dirty="0">
                <a:solidFill>
                  <a:schemeClr val="tx1"/>
                </a:solidFill>
              </a:rPr>
              <a:t>GET Blob operation takes parameters</a:t>
            </a:r>
          </a:p>
          <a:p>
            <a:pPr marL="472702" lvl="1" indent="0" defTabSz="914099" fontAlgn="base">
              <a:spcBef>
                <a:spcPts val="1200"/>
              </a:spcBef>
              <a:spcAft>
                <a:spcPct val="0"/>
              </a:spcAft>
              <a:buNone/>
            </a:pPr>
            <a:r>
              <a:rPr lang="en-US" sz="4800" dirty="0">
                <a:solidFill>
                  <a:schemeClr val="tx1"/>
                </a:solidFill>
              </a:rPr>
              <a:t>Prefix</a:t>
            </a:r>
          </a:p>
          <a:p>
            <a:pPr marL="472702" lvl="1" indent="0" defTabSz="914099" fontAlgn="base">
              <a:spcBef>
                <a:spcPts val="1200"/>
              </a:spcBef>
              <a:spcAft>
                <a:spcPct val="0"/>
              </a:spcAft>
              <a:buNone/>
            </a:pPr>
            <a:r>
              <a:rPr lang="en-US" sz="4800" dirty="0">
                <a:solidFill>
                  <a:schemeClr val="tx1"/>
                </a:solidFill>
              </a:rPr>
              <a:t>Delimiter</a:t>
            </a:r>
          </a:p>
          <a:p>
            <a:pPr marL="472702" lvl="1" indent="0" defTabSz="914099" fontAlgn="base">
              <a:spcBef>
                <a:spcPts val="1200"/>
              </a:spcBef>
              <a:spcAft>
                <a:spcPct val="0"/>
              </a:spcAft>
              <a:buNone/>
            </a:pPr>
            <a:r>
              <a:rPr lang="en-US" sz="4800" dirty="0">
                <a:solidFill>
                  <a:schemeClr val="tx1"/>
                </a:solidFill>
              </a:rPr>
              <a:t>Include = (snapshots, metadata etc…)</a:t>
            </a:r>
          </a:p>
          <a:p>
            <a:pPr marL="0" indent="0">
              <a:buNone/>
            </a:pPr>
            <a:endParaRPr lang="en-US" dirty="0">
              <a:solidFill>
                <a:schemeClr val="tx1"/>
              </a:solidFill>
            </a:endParaRPr>
          </a:p>
        </p:txBody>
      </p:sp>
    </p:spTree>
    <p:extLst>
      <p:ext uri="{BB962C8B-B14F-4D97-AF65-F5344CB8AC3E}">
        <p14:creationId xmlns:p14="http://schemas.microsoft.com/office/powerpoint/2010/main" val="271028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a:sym typeface="Wingdings" panose="05000000000000000000" pitchFamily="2" charset="2"/>
              </a:rPr>
              <a:t>Tables</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r>
              <a:rPr lang="en-US" sz="4000" dirty="0" smtClean="0">
                <a:solidFill>
                  <a:schemeClr val="bg1"/>
                </a:solidFill>
                <a:latin typeface="+mj-lt"/>
                <a:sym typeface="Wingdings" panose="05000000000000000000" pitchFamily="2" charset="2"/>
              </a:rPr>
              <a:t/>
            </a:r>
            <a:br>
              <a:rPr lang="en-US" sz="4000" dirty="0" smtClean="0">
                <a:solidFill>
                  <a:schemeClr val="bg1"/>
                </a:solidFill>
                <a:latin typeface="+mj-lt"/>
                <a:sym typeface="Wingdings" panose="05000000000000000000" pitchFamily="2" charset="2"/>
              </a:rPr>
            </a:b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Files</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StorSimple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sample listing</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GET 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=Tents</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779112" y="5261921"/>
            <a:ext cx="8633776" cy="1569660"/>
          </a:xfrm>
          <a:prstGeom prst="rect">
            <a:avLst/>
          </a:prstGeom>
        </p:spPr>
        <p:txBody>
          <a:bodyPr wrap="square">
            <a:spAutoFit/>
          </a:bodyPr>
          <a:lstStyle/>
          <a:p>
            <a:r>
              <a:rPr lang="en-NZ" sz="2400" dirty="0">
                <a:solidFill>
                  <a:schemeClr val="bg1">
                    <a:alpha val="99000"/>
                  </a:schemeClr>
                </a:solidFill>
                <a:latin typeface="+mj-lt"/>
                <a:cs typeface="Consolas" pitchFamily="49" charset="0"/>
              </a:rPr>
              <a:t>&lt;Blobs</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	&lt;Blob&gt;&lt;</a:t>
            </a:r>
            <a:r>
              <a:rPr lang="en-NZ" sz="2400" dirty="0">
                <a:solidFill>
                  <a:schemeClr val="bg1">
                    <a:alpha val="99000"/>
                  </a:schemeClr>
                </a:solidFill>
                <a:latin typeface="+mj-lt"/>
                <a:cs typeface="Consolas" pitchFamily="49" charset="0"/>
              </a:rPr>
              <a:t>Name&gt;Tents/PalaceTent.jpg&lt;/Name</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Blob&gt;</a:t>
            </a:r>
          </a:p>
          <a:p>
            <a:r>
              <a:rPr lang="en-NZ" sz="2400" dirty="0">
                <a:solidFill>
                  <a:schemeClr val="bg1">
                    <a:alpha val="99000"/>
                  </a:schemeClr>
                </a:solidFill>
                <a:latin typeface="+mj-lt"/>
                <a:cs typeface="Consolas" pitchFamily="49" charset="0"/>
              </a:rPr>
              <a:t>	&lt;Blob</a:t>
            </a:r>
            <a:r>
              <a:rPr lang="en-NZ" sz="2400" dirty="0" smtClean="0">
                <a:solidFill>
                  <a:schemeClr val="bg1">
                    <a:alpha val="99000"/>
                  </a:schemeClr>
                </a:solidFill>
                <a:latin typeface="+mj-lt"/>
                <a:cs typeface="Consolas" pitchFamily="49" charset="0"/>
              </a:rPr>
              <a:t>&gt;&lt;</a:t>
            </a:r>
            <a:r>
              <a:rPr lang="en-NZ" sz="2400" dirty="0">
                <a:solidFill>
                  <a:schemeClr val="bg1">
                    <a:alpha val="99000"/>
                  </a:schemeClr>
                </a:solidFill>
                <a:latin typeface="+mj-lt"/>
                <a:cs typeface="Consolas" pitchFamily="49" charset="0"/>
              </a:rPr>
              <a:t>Name&gt;Tents/ShedTent.jpg&lt;/Name&gt;[…]&lt;/Blob&gt;</a:t>
            </a:r>
          </a:p>
          <a:p>
            <a:r>
              <a:rPr lang="en-NZ" sz="2400"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41545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full response</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3" name="Rectangle 2"/>
          <p:cNvSpPr/>
          <p:nvPr/>
        </p:nvSpPr>
        <p:spPr>
          <a:xfrm>
            <a:off x="-9525" y="671691"/>
            <a:ext cx="12211049" cy="6186309"/>
          </a:xfrm>
          <a:prstGeom prst="rect">
            <a:avLst/>
          </a:prstGeom>
        </p:spPr>
        <p:txBody>
          <a:bodyPr wrap="square">
            <a:spAutoFit/>
          </a:bodyPr>
          <a:lstStyle/>
          <a:p>
            <a:pPr marL="252000" defTabSz="914061"/>
            <a:r>
              <a:rPr lang="en-NZ" dirty="0">
                <a:solidFill>
                  <a:schemeClr val="bg1">
                    <a:alpha val="99000"/>
                  </a:schemeClr>
                </a:solidFill>
                <a:latin typeface="+mj-lt"/>
                <a:cs typeface="Consolas" pitchFamily="49" charset="0"/>
              </a:rPr>
              <a:t>&lt;Blobs&gt;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&lt;Name&gt;Tents/PalaceTent.jpg&lt;/Name&gt;</a:t>
            </a:r>
          </a:p>
          <a:p>
            <a:pPr marL="252000" defTabSz="914061"/>
            <a:r>
              <a:rPr lang="en-NZ" dirty="0">
                <a:solidFill>
                  <a:schemeClr val="bg1">
                    <a:alpha val="99000"/>
                  </a:schemeClr>
                </a:solidFill>
                <a:latin typeface="+mj-lt"/>
                <a:cs typeface="Consolas" pitchFamily="49" charset="0"/>
              </a:rPr>
              <a:t>	</a:t>
            </a:r>
            <a:r>
              <a:rPr lang="en-NZ" dirty="0" smtClean="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&gt;https://readinesscloudcamp.blob.core.windows.net/products/Tents/PalaceTent.jpg&lt;/Url&gt;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&lt;Etag&gt;0x8D1E7EF08F31520&lt;/Etag&gt;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		&lt;Name&gt;Tents/ShedTent.jpg&lt;/Name&gt;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Url</a:t>
            </a:r>
            <a:r>
              <a:rPr lang="en-NZ" dirty="0">
                <a:solidFill>
                  <a:schemeClr val="bg1">
                    <a:alpha val="99000"/>
                  </a:schemeClr>
                </a:solidFill>
                <a:latin typeface="+mj-lt"/>
                <a:cs typeface="Consolas" pitchFamily="49" charset="0"/>
              </a:rPr>
              <a:t>&gt;https://readinesscloudcamp.blob.core.windows.net/products/Tents/ShedTent.jpg&lt;/Url&gt;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&gt;Wed, 17 Dec 2014 09:00:26 GMT&lt;/</a:t>
            </a:r>
            <a:r>
              <a:rPr lang="en-NZ" dirty="0" err="1">
                <a:solidFill>
                  <a:schemeClr val="bg1">
                    <a:alpha val="99000"/>
                  </a:schemeClr>
                </a:solidFill>
                <a:latin typeface="+mj-lt"/>
                <a:cs typeface="Consolas" pitchFamily="49" charset="0"/>
              </a:rPr>
              <a:t>LastModified</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&lt;Etag&gt;0x8D1E7EF08EA6257&lt;/Etag&gt;</a:t>
            </a:r>
          </a:p>
          <a:p>
            <a:pPr marL="252000" defTabSz="914061"/>
            <a:r>
              <a:rPr lang="en-NZ" dirty="0">
                <a:solidFill>
                  <a:schemeClr val="bg1">
                    <a:alpha val="99000"/>
                  </a:schemeClr>
                </a:solidFill>
                <a:latin typeface="+mj-lt"/>
                <a:cs typeface="Consolas" pitchFamily="49" charset="0"/>
              </a:rPr>
              <a:t>		&lt;Size&gt;150027&lt;/Size&gt;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&gt;image/jpeg&lt;/</a:t>
            </a:r>
            <a:r>
              <a:rPr lang="en-NZ" dirty="0" err="1">
                <a:solidFill>
                  <a:schemeClr val="bg1">
                    <a:alpha val="99000"/>
                  </a:schemeClr>
                </a:solidFill>
                <a:latin typeface="+mj-lt"/>
                <a:cs typeface="Consolas" pitchFamily="49" charset="0"/>
              </a:rPr>
              <a:t>ContentType</a:t>
            </a:r>
            <a:r>
              <a:rPr lang="en-NZ" dirty="0">
                <a:solidFill>
                  <a:schemeClr val="bg1">
                    <a:alpha val="99000"/>
                  </a:schemeClr>
                </a:solidFill>
                <a:latin typeface="+mj-lt"/>
                <a:cs typeface="Consolas" pitchFamily="49" charset="0"/>
              </a:rPr>
              <a:t>&gt;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ContentEncoding</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a:t>
            </a:r>
            <a:r>
              <a:rPr lang="en-NZ" dirty="0" err="1">
                <a:solidFill>
                  <a:schemeClr val="bg1">
                    <a:alpha val="99000"/>
                  </a:schemeClr>
                </a:solidFill>
                <a:latin typeface="+mj-lt"/>
                <a:cs typeface="Consolas" pitchFamily="49" charset="0"/>
              </a:rPr>
              <a:t>ContentLanguage</a:t>
            </a:r>
            <a:r>
              <a:rPr lang="en-NZ" dirty="0">
                <a:solidFill>
                  <a:schemeClr val="bg1">
                    <a:alpha val="99000"/>
                  </a:schemeClr>
                </a:solidFill>
                <a:latin typeface="+mj-lt"/>
                <a:cs typeface="Consolas" pitchFamily="49" charset="0"/>
              </a:rPr>
              <a:t> /&gt;</a:t>
            </a:r>
          </a:p>
          <a:p>
            <a:pPr marL="252000" defTabSz="914061"/>
            <a:r>
              <a:rPr lang="en-NZ" dirty="0">
                <a:solidFill>
                  <a:schemeClr val="bg1">
                    <a:alpha val="99000"/>
                  </a:schemeClr>
                </a:solidFill>
                <a:latin typeface="+mj-lt"/>
                <a:cs typeface="Consolas" pitchFamily="49" charset="0"/>
              </a:rPr>
              <a:t>	&lt;/Blob&gt;</a:t>
            </a:r>
          </a:p>
          <a:p>
            <a:pPr marL="252000" defTabSz="914061"/>
            <a:r>
              <a:rPr lang="en-NZ" dirty="0">
                <a:solidFill>
                  <a:schemeClr val="bg1">
                    <a:alpha val="99000"/>
                  </a:schemeClr>
                </a:solidFill>
                <a:latin typeface="+mj-lt"/>
                <a:cs typeface="Consolas" pitchFamily="49" charset="0"/>
              </a:rPr>
              <a:t>&lt;/Blobs&gt;</a:t>
            </a:r>
          </a:p>
        </p:txBody>
      </p:sp>
    </p:spTree>
    <p:extLst>
      <p:ext uri="{BB962C8B-B14F-4D97-AF65-F5344CB8AC3E}">
        <p14:creationId xmlns:p14="http://schemas.microsoft.com/office/powerpoint/2010/main" val="314131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Blob </a:t>
            </a:r>
            <a:r>
              <a:rPr lang="en-US" dirty="0"/>
              <a:t>sample </a:t>
            </a:r>
            <a:r>
              <a:rPr lang="en-US" dirty="0" smtClean="0"/>
              <a:t>listing with </a:t>
            </a:r>
            <a:r>
              <a:rPr lang="en-US" dirty="0" err="1" smtClean="0"/>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646331"/>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smtClean="0">
                <a:solidFill>
                  <a:schemeClr val="bg1">
                    <a:alpha val="99000"/>
                  </a:schemeClr>
                </a:solidFill>
                <a:latin typeface="+mj-lt"/>
                <a:cs typeface="Consolas" pitchFamily="49" charset="0"/>
              </a:rPr>
              <a:t>products?comp</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list&amp;prefix</a:t>
            </a:r>
            <a:r>
              <a:rPr lang="en-US" sz="3600" dirty="0" smtClean="0">
                <a:solidFill>
                  <a:schemeClr val="bg1">
                    <a:alpha val="99000"/>
                  </a:schemeClr>
                </a:solidFill>
                <a:latin typeface="+mj-lt"/>
                <a:cs typeface="Consolas" pitchFamily="49" charset="0"/>
              </a:rPr>
              <a:t>=</a:t>
            </a:r>
            <a:r>
              <a:rPr lang="en-US" sz="3600" dirty="0" err="1" smtClean="0">
                <a:solidFill>
                  <a:schemeClr val="bg1">
                    <a:alpha val="99000"/>
                  </a:schemeClr>
                </a:solidFill>
                <a:latin typeface="+mj-lt"/>
                <a:cs typeface="Consolas" pitchFamily="49" charset="0"/>
              </a:rPr>
              <a:t>Canoes&amp;maxresults</a:t>
            </a:r>
            <a:r>
              <a:rPr lang="en-US" sz="3600" dirty="0" smtClean="0">
                <a:solidFill>
                  <a:schemeClr val="bg1">
                    <a:alpha val="99000"/>
                  </a:schemeClr>
                </a:solidFill>
                <a:latin typeface="+mj-lt"/>
                <a:cs typeface="Consolas" pitchFamily="49" charset="0"/>
              </a:rPr>
              <a:t>=2</a:t>
            </a:r>
            <a:endParaRPr lang="en-US" sz="3600" dirty="0">
              <a:solidFill>
                <a:schemeClr val="bg1">
                  <a:alpha val="99000"/>
                </a:schemeClr>
              </a:solidFill>
              <a:latin typeface="+mj-lt"/>
              <a:cs typeface="Consolas" pitchFamily="49" charset="0"/>
            </a:endParaRPr>
          </a:p>
        </p:txBody>
      </p:sp>
      <p:sp>
        <p:nvSpPr>
          <p:cNvPr id="8" name="Rectangle 7"/>
          <p:cNvSpPr/>
          <p:nvPr/>
        </p:nvSpPr>
        <p:spPr>
          <a:xfrm>
            <a:off x="1559638" y="5208962"/>
            <a:ext cx="9072724" cy="1200329"/>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&lt;Blob&gt;Canoes/Hybrid.jpg</a:t>
            </a:r>
            <a:r>
              <a:rPr lang="en-NZ" sz="2400" dirty="0">
                <a:solidFill>
                  <a:schemeClr val="bg1">
                    <a:alpha val="99000"/>
                  </a:schemeClr>
                </a:solidFill>
                <a:latin typeface="+mj-lt"/>
                <a:cs typeface="Consolas" pitchFamily="49" charset="0"/>
              </a:rPr>
              <a:t>&lt;/Blob&gt;</a:t>
            </a:r>
          </a:p>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Blob&gt;Canoes/Flatwater.jpg&lt;/Blob&gt;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&gt;1!28!Q2Fub2VzL1doaXRld2F0ZXIuanBn&lt;/</a:t>
            </a:r>
            <a:r>
              <a:rPr lang="en-NZ" sz="2400" dirty="0" err="1">
                <a:solidFill>
                  <a:schemeClr val="bg1">
                    <a:alpha val="99000"/>
                  </a:schemeClr>
                </a:solidFill>
                <a:latin typeface="+mj-lt"/>
                <a:cs typeface="Consolas" pitchFamily="49" charset="0"/>
              </a:rPr>
              <a:t>NextMarker</a:t>
            </a:r>
            <a:r>
              <a:rPr lang="en-NZ" sz="2400" dirty="0">
                <a:solidFill>
                  <a:schemeClr val="bg1">
                    <a:alpha val="99000"/>
                  </a:schemeClr>
                </a:solidFill>
                <a:latin typeface="+mj-lt"/>
                <a:cs typeface="Consolas" pitchFamily="49" charset="0"/>
              </a:rPr>
              <a:t>&gt;</a:t>
            </a:r>
          </a:p>
        </p:txBody>
      </p:sp>
      <p:sp>
        <p:nvSpPr>
          <p:cNvPr id="13" name="Rectangle 12"/>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1843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12201525" cy="812800"/>
          </a:xfrm>
          <a:prstGeom prst="rect">
            <a:avLst/>
          </a:prstGeom>
        </p:spPr>
        <p:txBody>
          <a:bodyPr>
            <a:normAutofit fontScale="90000"/>
          </a:bodyPr>
          <a:lstStyle/>
          <a:p>
            <a:r>
              <a:rPr lang="en-US" dirty="0" smtClean="0"/>
              <a:t>Blob </a:t>
            </a:r>
            <a:r>
              <a:rPr lang="en-US" dirty="0"/>
              <a:t>sample listing with </a:t>
            </a:r>
            <a:r>
              <a:rPr lang="en-US" dirty="0" err="1"/>
              <a:t>maxresults</a:t>
            </a:r>
            <a:endParaRPr lang="en-US" dirty="0"/>
          </a:p>
        </p:txBody>
      </p:sp>
      <p:sp>
        <p:nvSpPr>
          <p:cNvPr id="10" name="Rectangle 9"/>
          <p:cNvSpPr/>
          <p:nvPr/>
        </p:nvSpPr>
        <p:spPr>
          <a:xfrm>
            <a:off x="0" y="1"/>
            <a:ext cx="12192000" cy="6858000"/>
          </a:xfrm>
          <a:prstGeom prst="rect">
            <a:avLst/>
          </a:prstGeom>
        </p:spPr>
        <p:txBody>
          <a:bodyPr wrap="square" anchor="ctr">
            <a:noAutofit/>
          </a:bodyPr>
          <a:lstStyle/>
          <a:p>
            <a:pPr marL="252000" defTabSz="914099" fontAlgn="base">
              <a:spcBef>
                <a:spcPts val="1200"/>
              </a:spcBef>
              <a:spcAft>
                <a:spcPct val="0"/>
              </a:spcAft>
            </a:pPr>
            <a:endParaRPr lang="en-US" sz="4800" dirty="0">
              <a:gradFill>
                <a:gsLst>
                  <a:gs pos="0">
                    <a:srgbClr val="FFFFFF"/>
                  </a:gs>
                  <a:gs pos="100000">
                    <a:srgbClr val="FFFFFF"/>
                  </a:gs>
                </a:gsLst>
                <a:lin ang="5400000" scaled="0"/>
              </a:gradFill>
              <a:latin typeface="+mj-lt"/>
            </a:endParaRPr>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
        <p:nvSpPr>
          <p:cNvPr id="4" name="Rectangle 3"/>
          <p:cNvSpPr/>
          <p:nvPr/>
        </p:nvSpPr>
        <p:spPr>
          <a:xfrm>
            <a:off x="0" y="4113921"/>
            <a:ext cx="12192000" cy="1200329"/>
          </a:xfrm>
          <a:prstGeom prst="rect">
            <a:avLst/>
          </a:prstGeom>
        </p:spPr>
        <p:txBody>
          <a:bodyPr wrap="square">
            <a:spAutoFit/>
          </a:bodyPr>
          <a:lstStyle/>
          <a:p>
            <a:pPr algn="ctr" defTabSz="914061"/>
            <a:r>
              <a:rPr lang="en-US" sz="3600" dirty="0">
                <a:solidFill>
                  <a:schemeClr val="bg1">
                    <a:alpha val="99000"/>
                  </a:schemeClr>
                </a:solidFill>
                <a:latin typeface="+mj-lt"/>
                <a:cs typeface="Consolas" pitchFamily="49" charset="0"/>
              </a:rPr>
              <a:t>http://.../</a:t>
            </a:r>
            <a:r>
              <a:rPr lang="en-US" sz="3600" dirty="0" err="1">
                <a:solidFill>
                  <a:schemeClr val="bg1">
                    <a:alpha val="99000"/>
                  </a:schemeClr>
                </a:solidFill>
                <a:latin typeface="+mj-lt"/>
                <a:cs typeface="Consolas" pitchFamily="49" charset="0"/>
              </a:rPr>
              <a:t>products?comp</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list&amp;prefix</a:t>
            </a:r>
            <a:r>
              <a:rPr lang="en-US" sz="3600" dirty="0">
                <a:solidFill>
                  <a:schemeClr val="bg1">
                    <a:alpha val="99000"/>
                  </a:schemeClr>
                </a:solidFill>
                <a:latin typeface="+mj-lt"/>
                <a:cs typeface="Consolas" pitchFamily="49" charset="0"/>
              </a:rPr>
              <a:t>=</a:t>
            </a:r>
            <a:r>
              <a:rPr lang="en-US" sz="3600" dirty="0" err="1">
                <a:solidFill>
                  <a:schemeClr val="bg1">
                    <a:alpha val="99000"/>
                  </a:schemeClr>
                </a:solidFill>
                <a:latin typeface="+mj-lt"/>
                <a:cs typeface="Consolas" pitchFamily="49" charset="0"/>
              </a:rPr>
              <a:t>Canoes&amp;maxresults</a:t>
            </a:r>
            <a:r>
              <a:rPr lang="en-US" sz="3600" dirty="0">
                <a:solidFill>
                  <a:schemeClr val="bg1">
                    <a:alpha val="99000"/>
                  </a:schemeClr>
                </a:solidFill>
                <a:latin typeface="+mj-lt"/>
                <a:cs typeface="Consolas" pitchFamily="49" charset="0"/>
              </a:rPr>
              <a:t>=2</a:t>
            </a:r>
            <a:br>
              <a:rPr lang="en-US" sz="3600" dirty="0">
                <a:solidFill>
                  <a:schemeClr val="bg1">
                    <a:alpha val="99000"/>
                  </a:schemeClr>
                </a:solidFill>
                <a:latin typeface="+mj-lt"/>
                <a:cs typeface="Consolas" pitchFamily="49" charset="0"/>
              </a:rPr>
            </a:br>
            <a:r>
              <a:rPr lang="en-US" sz="3600" dirty="0">
                <a:solidFill>
                  <a:schemeClr val="bg1">
                    <a:alpha val="99000"/>
                  </a:schemeClr>
                </a:solidFill>
                <a:latin typeface="+mj-lt"/>
                <a:cs typeface="Consolas" pitchFamily="49" charset="0"/>
              </a:rPr>
              <a:t>	&amp;marker=1!28!Q2Fub2VzL1doaXRld2F0ZXIuanBn</a:t>
            </a:r>
          </a:p>
        </p:txBody>
      </p:sp>
      <p:sp>
        <p:nvSpPr>
          <p:cNvPr id="8" name="Rectangle 7"/>
          <p:cNvSpPr/>
          <p:nvPr/>
        </p:nvSpPr>
        <p:spPr>
          <a:xfrm>
            <a:off x="3508955" y="5670627"/>
            <a:ext cx="5174090" cy="830997"/>
          </a:xfrm>
          <a:prstGeom prst="rect">
            <a:avLst/>
          </a:prstGeom>
        </p:spPr>
        <p:txBody>
          <a:bodyPr wrap="square">
            <a:spAutoFit/>
          </a:bodyPr>
          <a:lstStyle/>
          <a:p>
            <a:r>
              <a:rPr lang="en-NZ" sz="2400" dirty="0" smtClean="0">
                <a:solidFill>
                  <a:schemeClr val="bg1">
                    <a:alpha val="99000"/>
                  </a:schemeClr>
                </a:solidFill>
                <a:latin typeface="+mj-lt"/>
                <a:cs typeface="Consolas" pitchFamily="49" charset="0"/>
              </a:rPr>
              <a:t>&lt;</a:t>
            </a:r>
            <a:r>
              <a:rPr lang="en-NZ" sz="2400" dirty="0">
                <a:solidFill>
                  <a:schemeClr val="bg1">
                    <a:alpha val="99000"/>
                  </a:schemeClr>
                </a:solidFill>
                <a:latin typeface="+mj-lt"/>
                <a:cs typeface="Consolas" pitchFamily="49" charset="0"/>
              </a:rPr>
              <a:t>Blob&gt;Canoes/Whitewater.jpg&lt;/Blob</a:t>
            </a:r>
            <a:r>
              <a:rPr lang="en-NZ" sz="2400" dirty="0" smtClean="0">
                <a:solidFill>
                  <a:schemeClr val="bg1">
                    <a:alpha val="99000"/>
                  </a:schemeClr>
                </a:solidFill>
                <a:latin typeface="+mj-lt"/>
                <a:cs typeface="Consolas" pitchFamily="49" charset="0"/>
              </a:rPr>
              <a:t>&gt;</a:t>
            </a:r>
          </a:p>
          <a:p>
            <a:r>
              <a:rPr lang="en-NZ" sz="2400" dirty="0" smtClean="0">
                <a:solidFill>
                  <a:schemeClr val="bg1">
                    <a:alpha val="99000"/>
                  </a:schemeClr>
                </a:solidFill>
                <a:latin typeface="+mj-lt"/>
                <a:cs typeface="Consolas" pitchFamily="49" charset="0"/>
              </a:rPr>
              <a:t>&lt;/</a:t>
            </a:r>
            <a:r>
              <a:rPr lang="en-NZ" sz="2400" dirty="0" err="1">
                <a:solidFill>
                  <a:schemeClr val="bg1">
                    <a:alpha val="99000"/>
                  </a:schemeClr>
                </a:solidFill>
                <a:latin typeface="+mj-lt"/>
                <a:cs typeface="Consolas" pitchFamily="49" charset="0"/>
              </a:rPr>
              <a:t>NextMarker</a:t>
            </a:r>
            <a:r>
              <a:rPr lang="en-NZ" sz="2400" dirty="0" smtClean="0">
                <a:solidFill>
                  <a:schemeClr val="bg1">
                    <a:alpha val="99000"/>
                  </a:schemeClr>
                </a:solidFill>
                <a:latin typeface="+mj-lt"/>
                <a:cs typeface="Consolas" pitchFamily="49" charset="0"/>
              </a:rPr>
              <a:t>&gt;</a:t>
            </a:r>
            <a:endParaRPr lang="en-NZ" sz="2400" dirty="0">
              <a:solidFill>
                <a:schemeClr val="bg1">
                  <a:alpha val="99000"/>
                </a:schemeClr>
              </a:solidFill>
              <a:latin typeface="+mj-lt"/>
              <a:cs typeface="Consolas" pitchFamily="49" charset="0"/>
            </a:endParaRPr>
          </a:p>
        </p:txBody>
      </p:sp>
      <p:sp>
        <p:nvSpPr>
          <p:cNvPr id="9" name="Rectangle 8"/>
          <p:cNvSpPr/>
          <p:nvPr/>
        </p:nvSpPr>
        <p:spPr>
          <a:xfrm>
            <a:off x="3058434" y="743531"/>
            <a:ext cx="6075133" cy="3046988"/>
          </a:xfrm>
          <a:prstGeom prst="rect">
            <a:avLst/>
          </a:prstGeom>
        </p:spPr>
        <p:txBody>
          <a:bodyPr wrap="square">
            <a:spAutoFit/>
          </a:bodyPr>
          <a:lstStyle/>
          <a:p>
            <a:pPr defTabSz="914061"/>
            <a:r>
              <a:rPr lang="en-NZ" sz="2400" dirty="0" smtClean="0">
                <a:solidFill>
                  <a:schemeClr val="bg1">
                    <a:alpha val="99000"/>
                  </a:schemeClr>
                </a:solidFill>
                <a:latin typeface="+mj-lt"/>
                <a:cs typeface="Consolas" pitchFamily="49" charset="0"/>
              </a:rPr>
              <a:t>http://adventureworks.blob.core.windows.net/</a:t>
            </a:r>
          </a:p>
          <a:p>
            <a:pPr defTabSz="914061"/>
            <a:r>
              <a:rPr lang="en-NZ" sz="2400" dirty="0">
                <a:solidFill>
                  <a:schemeClr val="bg1">
                    <a:alpha val="99000"/>
                  </a:schemeClr>
                </a:solidFill>
                <a:latin typeface="+mj-lt"/>
                <a:cs typeface="Consolas" pitchFamily="49" charset="0"/>
              </a:rPr>
              <a:t>	</a:t>
            </a:r>
            <a:r>
              <a:rPr lang="en-NZ" sz="2400" dirty="0" smtClean="0">
                <a:solidFill>
                  <a:schemeClr val="bg1">
                    <a:alpha val="99000"/>
                  </a:schemeClr>
                </a:solidFill>
                <a:latin typeface="+mj-lt"/>
                <a:cs typeface="Consolas" pitchFamily="49" charset="0"/>
              </a:rPr>
              <a:t>Products/Bikes/SuperDuperCycle.jpg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Products/Bikes/FastBike.jpg</a:t>
            </a:r>
          </a:p>
          <a:p>
            <a:pPr defTabSz="914061"/>
            <a:r>
              <a:rPr lang="en-NZ" sz="2400" dirty="0">
                <a:solidFill>
                  <a:schemeClr val="bg1">
                    <a:alpha val="99000"/>
                  </a:schemeClr>
                </a:solidFill>
                <a:cs typeface="Consolas" pitchFamily="49" charset="0"/>
              </a:rPr>
              <a:t>	</a:t>
            </a:r>
            <a:r>
              <a:rPr lang="en-NZ" sz="2400" dirty="0">
                <a:solidFill>
                  <a:schemeClr val="bg1">
                    <a:alpha val="99000"/>
                  </a:schemeClr>
                </a:solidFill>
                <a:latin typeface="+mj-lt"/>
                <a:cs typeface="Consolas" pitchFamily="49" charset="0"/>
              </a:rPr>
              <a:t>Products/Canoes/Hybrid.jpg</a:t>
            </a:r>
          </a:p>
          <a:p>
            <a:pPr defTabSz="914061"/>
            <a:r>
              <a:rPr lang="en-NZ" sz="2400" dirty="0">
                <a:solidFill>
                  <a:schemeClr val="bg1">
                    <a:alpha val="99000"/>
                  </a:schemeClr>
                </a:solidFill>
                <a:latin typeface="+mj-lt"/>
                <a:cs typeface="Consolas" pitchFamily="49" charset="0"/>
              </a:rPr>
              <a:t>	Products/Canoes/Flatwater.jpg</a:t>
            </a:r>
          </a:p>
          <a:p>
            <a:pPr defTabSz="914061"/>
            <a:r>
              <a:rPr lang="en-NZ" sz="2400" dirty="0">
                <a:solidFill>
                  <a:schemeClr val="bg1">
                    <a:alpha val="99000"/>
                  </a:schemeClr>
                </a:solidFill>
                <a:latin typeface="+mj-lt"/>
                <a:cs typeface="Consolas" pitchFamily="49" charset="0"/>
              </a:rPr>
              <a:t>	Products/Canoes/Whitewater.jpg</a:t>
            </a:r>
          </a:p>
          <a:p>
            <a:pPr defTabSz="914061"/>
            <a:r>
              <a:rPr lang="en-NZ" sz="2400" dirty="0" smtClean="0">
                <a:solidFill>
                  <a:schemeClr val="bg1">
                    <a:alpha val="99000"/>
                  </a:schemeClr>
                </a:solidFill>
                <a:latin typeface="+mj-lt"/>
                <a:cs typeface="Consolas" pitchFamily="49" charset="0"/>
              </a:rPr>
              <a:t>	Products/Tents/PalaceTent.jpg</a:t>
            </a:r>
          </a:p>
          <a:p>
            <a:pPr defTabSz="914061"/>
            <a:r>
              <a:rPr lang="en-NZ" sz="2400" dirty="0">
                <a:solidFill>
                  <a:schemeClr val="bg1">
                    <a:alpha val="99000"/>
                  </a:schemeClr>
                </a:solidFill>
                <a:cs typeface="Consolas" pitchFamily="49" charset="0"/>
              </a:rPr>
              <a:t>	</a:t>
            </a:r>
            <a:r>
              <a:rPr lang="en-NZ" sz="2400" dirty="0" smtClean="0">
                <a:solidFill>
                  <a:schemeClr val="bg1">
                    <a:alpha val="99000"/>
                  </a:schemeClr>
                </a:solidFill>
                <a:latin typeface="+mj-lt"/>
                <a:cs typeface="Consolas" pitchFamily="49" charset="0"/>
              </a:rPr>
              <a:t>Products/Tents/ShedTent.jpg</a:t>
            </a:r>
            <a:endParaRPr lang="en-NZ" sz="2400" dirty="0">
              <a:solidFill>
                <a:schemeClr val="bg1">
                  <a:alpha val="99000"/>
                </a:schemeClr>
              </a:solidFill>
              <a:latin typeface="+mj-lt"/>
              <a:cs typeface="Consolas" pitchFamily="49" charset="0"/>
            </a:endParaRPr>
          </a:p>
        </p:txBody>
      </p:sp>
    </p:spTree>
    <p:extLst>
      <p:ext uri="{BB962C8B-B14F-4D97-AF65-F5344CB8AC3E}">
        <p14:creationId xmlns:p14="http://schemas.microsoft.com/office/powerpoint/2010/main" val="30626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402388" y="5568909"/>
            <a:ext cx="1264328" cy="433904"/>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sz="1400" dirty="0">
                <a:solidFill>
                  <a:srgbClr val="FFFFFF">
                    <a:alpha val="99000"/>
                  </a:srgbClr>
                </a:solidFill>
              </a:rPr>
              <a:t>TheBlob.wmv</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US" dirty="0" smtClean="0"/>
              <a:t>Uploading a Block Blob</a:t>
            </a:r>
            <a:endParaRPr lang="en-US" dirty="0"/>
          </a:p>
        </p:txBody>
      </p:sp>
      <p:sp>
        <p:nvSpPr>
          <p:cNvPr id="4" name="Content Placeholder 3"/>
          <p:cNvSpPr>
            <a:spLocks noGrp="1"/>
          </p:cNvSpPr>
          <p:nvPr>
            <p:ph type="body" sz="quarter" idx="4294967295"/>
          </p:nvPr>
        </p:nvSpPr>
        <p:spPr>
          <a:xfrm>
            <a:off x="0" y="1447800"/>
            <a:ext cx="8185150" cy="946150"/>
          </a:xfrm>
          <a:prstGeom prst="rect">
            <a:avLst/>
          </a:prstGeom>
        </p:spPr>
        <p:txBody>
          <a:bodyPr/>
          <a:lstStyle/>
          <a:p>
            <a:pPr marL="0" indent="0">
              <a:buNone/>
            </a:pPr>
            <a:r>
              <a:rPr lang="en-US" dirty="0" smtClean="0"/>
              <a:t>Uploading</a:t>
            </a:r>
            <a:endParaRPr lang="en-US" dirty="0"/>
          </a:p>
        </p:txBody>
      </p:sp>
      <p:sp>
        <p:nvSpPr>
          <p:cNvPr id="45" name="Rectangle 44"/>
          <p:cNvSpPr/>
          <p:nvPr/>
        </p:nvSpPr>
        <p:spPr>
          <a:xfrm>
            <a:off x="2187476" y="2572400"/>
            <a:ext cx="3276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10 GB Movie</a:t>
            </a:r>
          </a:p>
        </p:txBody>
      </p:sp>
      <p:sp>
        <p:nvSpPr>
          <p:cNvPr id="63" name="Rectangle 62"/>
          <p:cNvSpPr/>
          <p:nvPr/>
        </p:nvSpPr>
        <p:spPr>
          <a:xfrm>
            <a:off x="1823384"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64" name="Group 38"/>
          <p:cNvGrpSpPr/>
          <p:nvPr/>
        </p:nvGrpSpPr>
        <p:grpSpPr>
          <a:xfrm>
            <a:off x="1718610" y="3367972"/>
            <a:ext cx="4095869" cy="975429"/>
            <a:chOff x="830818" y="3047300"/>
            <a:chExt cx="4095869" cy="975429"/>
          </a:xfrm>
        </p:grpSpPr>
        <p:sp>
          <p:nvSpPr>
            <p:cNvPr id="65" name="TextBox 64"/>
            <p:cNvSpPr txBox="1"/>
            <p:nvPr/>
          </p:nvSpPr>
          <p:spPr>
            <a:xfrm>
              <a:off x="830818" y="3079360"/>
              <a:ext cx="430887" cy="892232"/>
            </a:xfrm>
            <a:prstGeom prst="rect">
              <a:avLst/>
            </a:prstGeom>
            <a:noFill/>
          </p:spPr>
          <p:txBody>
            <a:bodyPr vert="vert270" wrap="none" rtlCol="0">
              <a:spAutoFit/>
            </a:bodyPr>
            <a:lstStyle/>
            <a:p>
              <a:r>
                <a:rPr lang="en-US" sz="1600" b="1" dirty="0">
                  <a:solidFill>
                    <a:schemeClr val="bg1">
                      <a:alpha val="99000"/>
                    </a:schemeClr>
                  </a:solidFill>
                  <a:latin typeface="+mj-lt"/>
                </a:rPr>
                <a:t>Block Id 1</a:t>
              </a:r>
            </a:p>
          </p:txBody>
        </p:sp>
        <p:sp>
          <p:nvSpPr>
            <p:cNvPr id="66" name="TextBox 65"/>
            <p:cNvSpPr txBox="1"/>
            <p:nvPr/>
          </p:nvSpPr>
          <p:spPr>
            <a:xfrm>
              <a:off x="1126093"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2</a:t>
              </a:r>
            </a:p>
          </p:txBody>
        </p:sp>
        <p:sp>
          <p:nvSpPr>
            <p:cNvPr id="67" name="TextBox 66"/>
            <p:cNvSpPr txBox="1"/>
            <p:nvPr/>
          </p:nvSpPr>
          <p:spPr>
            <a:xfrm>
              <a:off x="1459468" y="3047300"/>
              <a:ext cx="430887" cy="924292"/>
            </a:xfrm>
            <a:prstGeom prst="rect">
              <a:avLst/>
            </a:prstGeom>
            <a:noFill/>
          </p:spPr>
          <p:txBody>
            <a:bodyPr vert="vert270" wrap="none" rtlCol="0">
              <a:spAutoFit/>
            </a:bodyPr>
            <a:lstStyle/>
            <a:p>
              <a:r>
                <a:rPr lang="en-US" sz="1600" b="1" dirty="0">
                  <a:solidFill>
                    <a:schemeClr val="bg1">
                      <a:alpha val="99000"/>
                    </a:schemeClr>
                  </a:solidFill>
                  <a:latin typeface="+mj-lt"/>
                </a:rPr>
                <a:t>Block Id 3</a:t>
              </a:r>
            </a:p>
          </p:txBody>
        </p:sp>
        <p:sp>
          <p:nvSpPr>
            <p:cNvPr id="68" name="TextBox 67"/>
            <p:cNvSpPr txBox="1"/>
            <p:nvPr/>
          </p:nvSpPr>
          <p:spPr>
            <a:xfrm>
              <a:off x="4495800" y="3058362"/>
              <a:ext cx="430887" cy="964367"/>
            </a:xfrm>
            <a:prstGeom prst="rect">
              <a:avLst/>
            </a:prstGeom>
            <a:noFill/>
          </p:spPr>
          <p:txBody>
            <a:bodyPr vert="vert270" wrap="none" rtlCol="0">
              <a:spAutoFit/>
            </a:bodyPr>
            <a:lstStyle/>
            <a:p>
              <a:r>
                <a:rPr lang="en-US" sz="1600" b="1" dirty="0">
                  <a:solidFill>
                    <a:schemeClr val="bg1">
                      <a:alpha val="99000"/>
                    </a:schemeClr>
                  </a:solidFill>
                  <a:latin typeface="+mj-lt"/>
                </a:rPr>
                <a:t>Block Id N</a:t>
              </a:r>
            </a:p>
          </p:txBody>
        </p:sp>
        <p:cxnSp>
          <p:nvCxnSpPr>
            <p:cNvPr id="69" name="Straight Connector 68"/>
            <p:cNvCxnSpPr/>
            <p:nvPr/>
          </p:nvCxnSpPr>
          <p:spPr>
            <a:xfrm>
              <a:off x="1905000" y="3352800"/>
              <a:ext cx="2592327" cy="0"/>
            </a:xfrm>
            <a:prstGeom prst="line">
              <a:avLst/>
            </a:prstGeom>
            <a:ln w="50800" cap="rnd">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5873750" y="1446213"/>
            <a:ext cx="4108450" cy="3286058"/>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182880" tIns="45716" rIns="91432" bIns="365760" numCol="1" rtlCol="0" anchor="b" anchorCtr="0" compatLnSpc="1">
            <a:prstTxWarp prst="textNoShape">
              <a:avLst/>
            </a:prstTxWarp>
          </a:bodyPr>
          <a:lstStyle/>
          <a:p>
            <a:pPr defTabSz="914061" fontAlgn="base">
              <a:spcBef>
                <a:spcPct val="0"/>
              </a:spcBef>
              <a:spcAft>
                <a:spcPct val="0"/>
              </a:spcAft>
            </a:pPr>
            <a:r>
              <a:rPr lang="en-US" sz="1700" dirty="0">
                <a:solidFill>
                  <a:srgbClr val="595959">
                    <a:alpha val="99000"/>
                  </a:srgbClr>
                </a:solidFill>
                <a:latin typeface="+mj-lt"/>
              </a:rPr>
              <a:t>blobName = “TheBlob.wmv”;</a:t>
            </a:r>
          </a:p>
          <a:p>
            <a:pPr defTabSz="914061" fontAlgn="base">
              <a:spcBef>
                <a:spcPct val="0"/>
              </a:spcBef>
              <a:spcAft>
                <a:spcPct val="0"/>
              </a:spcAft>
            </a:pPr>
            <a:r>
              <a:rPr lang="en-US" sz="1700" dirty="0">
                <a:solidFill>
                  <a:srgbClr val="595959">
                    <a:alpha val="99000"/>
                  </a:srgbClr>
                </a:solidFill>
                <a:latin typeface="+mj-lt"/>
              </a:rPr>
              <a:t>PutBlock(blobName, blockId1, block1Bits);</a:t>
            </a:r>
          </a:p>
          <a:p>
            <a:pPr defTabSz="914061" fontAlgn="base">
              <a:spcBef>
                <a:spcPct val="0"/>
              </a:spcBef>
              <a:spcAft>
                <a:spcPct val="0"/>
              </a:spcAft>
            </a:pPr>
            <a:r>
              <a:rPr lang="en-US" sz="1700" dirty="0">
                <a:solidFill>
                  <a:srgbClr val="595959">
                    <a:alpha val="99000"/>
                  </a:srgbClr>
                </a:solidFill>
                <a:latin typeface="+mj-lt"/>
              </a:rPr>
              <a:t>PutBlock(blobName, blockId2, block2Bits);</a:t>
            </a:r>
          </a:p>
          <a:p>
            <a:pPr defTabSz="914061" fontAlgn="base">
              <a:spcBef>
                <a:spcPct val="0"/>
              </a:spcBef>
              <a:spcAft>
                <a:spcPct val="0"/>
              </a:spcAft>
            </a:pPr>
            <a:r>
              <a:rPr lang="en-US" sz="1700" dirty="0">
                <a:solidFill>
                  <a:srgbClr val="595959">
                    <a:alpha val="99000"/>
                  </a:srgbClr>
                </a:solidFill>
                <a:latin typeface="+mj-lt"/>
              </a:rPr>
              <a:t>…………</a:t>
            </a:r>
          </a:p>
          <a:p>
            <a:pPr defTabSz="914061" fontAlgn="base">
              <a:spcBef>
                <a:spcPct val="0"/>
              </a:spcBef>
              <a:spcAft>
                <a:spcPct val="0"/>
              </a:spcAft>
            </a:pPr>
            <a:r>
              <a:rPr lang="en-US" sz="1700" dirty="0">
                <a:solidFill>
                  <a:srgbClr val="595959">
                    <a:alpha val="99000"/>
                  </a:srgbClr>
                </a:solidFill>
                <a:latin typeface="+mj-lt"/>
              </a:rPr>
              <a:t>PutBlock(blobName, blockIdN, blockNBits);</a:t>
            </a:r>
          </a:p>
          <a:p>
            <a:pPr defTabSz="914061" fontAlgn="base">
              <a:spcBef>
                <a:spcPct val="0"/>
              </a:spcBef>
              <a:spcAft>
                <a:spcPct val="0"/>
              </a:spcAft>
            </a:pPr>
            <a:r>
              <a:rPr lang="en-US" sz="1700" b="1" dirty="0">
                <a:solidFill>
                  <a:srgbClr val="595959">
                    <a:alpha val="99000"/>
                  </a:srgbClr>
                </a:solidFill>
                <a:latin typeface="+mj-lt"/>
              </a:rPr>
              <a:t>PutBlockList(blobName,</a:t>
            </a:r>
          </a:p>
          <a:p>
            <a:pPr defTabSz="914061" fontAlgn="base">
              <a:spcBef>
                <a:spcPct val="0"/>
              </a:spcBef>
              <a:spcAft>
                <a:spcPct val="0"/>
              </a:spcAft>
            </a:pPr>
            <a:r>
              <a:rPr lang="en-US" sz="1700" b="1" dirty="0">
                <a:solidFill>
                  <a:srgbClr val="595959">
                    <a:alpha val="99000"/>
                  </a:srgbClr>
                </a:solidFill>
                <a:latin typeface="+mj-lt"/>
              </a:rPr>
              <a:t>	       blockId1,…,blockIdN);</a:t>
            </a:r>
          </a:p>
        </p:txBody>
      </p:sp>
      <p:sp>
        <p:nvSpPr>
          <p:cNvPr id="71" name="Rectangle 70"/>
          <p:cNvSpPr/>
          <p:nvPr/>
        </p:nvSpPr>
        <p:spPr>
          <a:xfrm>
            <a:off x="21758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2" name="Rectangle 71"/>
          <p:cNvSpPr/>
          <p:nvPr/>
        </p:nvSpPr>
        <p:spPr>
          <a:xfrm>
            <a:off x="2494801" y="2568511"/>
            <a:ext cx="499314"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3" name="Rectangle 72"/>
          <p:cNvSpPr/>
          <p:nvPr/>
        </p:nvSpPr>
        <p:spPr>
          <a:xfrm>
            <a:off x="5528609" y="257240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75" name="Rectangle 74"/>
          <p:cNvSpPr/>
          <p:nvPr/>
        </p:nvSpPr>
        <p:spPr>
          <a:xfrm>
            <a:off x="6257430" y="5487988"/>
            <a:ext cx="1554244" cy="5334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r>
              <a:rPr lang="en-US" dirty="0">
                <a:solidFill>
                  <a:srgbClr val="FFFFFF">
                    <a:alpha val="99000"/>
                  </a:srgbClr>
                </a:solidFill>
              </a:rPr>
              <a:t>TheBlob.wmv</a:t>
            </a:r>
          </a:p>
        </p:txBody>
      </p:sp>
      <p:sp>
        <p:nvSpPr>
          <p:cNvPr id="77" name="Oval 76"/>
          <p:cNvSpPr/>
          <p:nvPr/>
        </p:nvSpPr>
        <p:spPr bwMode="auto">
          <a:xfrm>
            <a:off x="5797529" y="3600663"/>
            <a:ext cx="3848340" cy="1020144"/>
          </a:xfrm>
          <a:prstGeom prst="ellipse">
            <a:avLst/>
          </a:prstGeom>
          <a:no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endParaRPr>
          </a:p>
        </p:txBody>
      </p:sp>
      <p:sp>
        <p:nvSpPr>
          <p:cNvPr id="37" name="Content Placeholder 3"/>
          <p:cNvSpPr txBox="1">
            <a:spLocks/>
          </p:cNvSpPr>
          <p:nvPr/>
        </p:nvSpPr>
        <p:spPr>
          <a:xfrm>
            <a:off x="6397637" y="1643876"/>
            <a:ext cx="2746364" cy="553998"/>
          </a:xfrm>
          <a:prstGeom prst="rect">
            <a:avLst/>
          </a:prstGeom>
        </p:spPr>
        <p:txBody>
          <a:bodyPr vert="horz" wrap="square" lIns="0" tIns="0" rIns="0" bIns="0" rtlCol="0" anchor="b">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solidFill>
                  <a:schemeClr val="accent2">
                    <a:alpha val="99000"/>
                  </a:schemeClr>
                </a:solidFill>
                <a:latin typeface="+mj-lt"/>
                <a:ea typeface="Segoe UI" pitchFamily="34" charset="0"/>
                <a:cs typeface="Segoe UI" pitchFamily="34" charset="0"/>
              </a:rPr>
              <a:t>THE BLOB</a:t>
            </a:r>
          </a:p>
        </p:txBody>
      </p:sp>
      <p:grpSp>
        <p:nvGrpSpPr>
          <p:cNvPr id="3" name="Group 2"/>
          <p:cNvGrpSpPr/>
          <p:nvPr/>
        </p:nvGrpSpPr>
        <p:grpSpPr>
          <a:xfrm>
            <a:off x="1882677" y="2572400"/>
            <a:ext cx="3886200" cy="533400"/>
            <a:chOff x="1881089" y="1898650"/>
            <a:chExt cx="3886200" cy="533400"/>
          </a:xfrm>
        </p:grpSpPr>
        <p:sp>
          <p:nvSpPr>
            <p:cNvPr id="36" name="Rectangle 35"/>
            <p:cNvSpPr/>
            <p:nvPr/>
          </p:nvSpPr>
          <p:spPr>
            <a:xfrm>
              <a:off x="1881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8" name="Rectangle 37"/>
            <p:cNvSpPr/>
            <p:nvPr/>
          </p:nvSpPr>
          <p:spPr>
            <a:xfrm>
              <a:off x="2185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39" name="Rectangle 38"/>
            <p:cNvSpPr/>
            <p:nvPr/>
          </p:nvSpPr>
          <p:spPr>
            <a:xfrm>
              <a:off x="2490689" y="1898650"/>
              <a:ext cx="508911"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0" name="Rectangle 39"/>
            <p:cNvSpPr/>
            <p:nvPr/>
          </p:nvSpPr>
          <p:spPr>
            <a:xfrm>
              <a:off x="3100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1" name="Rectangle 40"/>
            <p:cNvSpPr/>
            <p:nvPr/>
          </p:nvSpPr>
          <p:spPr>
            <a:xfrm>
              <a:off x="3405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2" name="Rectangle 41"/>
            <p:cNvSpPr/>
            <p:nvPr/>
          </p:nvSpPr>
          <p:spPr>
            <a:xfrm>
              <a:off x="3709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3" name="Rectangle 42"/>
            <p:cNvSpPr/>
            <p:nvPr/>
          </p:nvSpPr>
          <p:spPr>
            <a:xfrm>
              <a:off x="4014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4" name="Rectangle 43"/>
            <p:cNvSpPr/>
            <p:nvPr/>
          </p:nvSpPr>
          <p:spPr>
            <a:xfrm>
              <a:off x="43194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7" name="Rectangle 46"/>
            <p:cNvSpPr/>
            <p:nvPr/>
          </p:nvSpPr>
          <p:spPr>
            <a:xfrm>
              <a:off x="46242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8" name="Rectangle 47"/>
            <p:cNvSpPr/>
            <p:nvPr/>
          </p:nvSpPr>
          <p:spPr>
            <a:xfrm>
              <a:off x="49290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49" name="Rectangle 48"/>
            <p:cNvSpPr/>
            <p:nvPr/>
          </p:nvSpPr>
          <p:spPr>
            <a:xfrm>
              <a:off x="52338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sp>
          <p:nvSpPr>
            <p:cNvPr id="62" name="Rectangle 61"/>
            <p:cNvSpPr/>
            <p:nvPr/>
          </p:nvSpPr>
          <p:spPr>
            <a:xfrm>
              <a:off x="5538689" y="1898650"/>
              <a:ext cx="228600" cy="533400"/>
            </a:xfrm>
            <a:prstGeom prst="rect">
              <a:avLst/>
            </a:prstGeom>
            <a:solidFill>
              <a:schemeClr val="accent1"/>
            </a:solidFill>
            <a:ln w="19050">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latin typeface="+mj-lt"/>
              </a:endParaRPr>
            </a:p>
          </p:txBody>
        </p:sp>
      </p:grpSp>
      <p:pic>
        <p:nvPicPr>
          <p:cNvPr id="34" name="Picture 33"/>
          <p:cNvPicPr>
            <a:picLocks noChangeAspect="1"/>
          </p:cNvPicPr>
          <p:nvPr/>
        </p:nvPicPr>
        <p:blipFill>
          <a:blip r:embed="rId4"/>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10618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xEl>
                                              <p:pRg st="0" end="0"/>
                                            </p:txEl>
                                          </p:spTgt>
                                        </p:tgtEl>
                                        <p:attrNameLst>
                                          <p:attrName>style.visibility</p:attrName>
                                        </p:attrNameLst>
                                      </p:cBhvr>
                                      <p:to>
                                        <p:strVal val="visible"/>
                                      </p:to>
                                    </p:set>
                                    <p:animEffect transition="in" filter="fade">
                                      <p:cBhvr>
                                        <p:cTn id="7" dur="500"/>
                                        <p:tgtEl>
                                          <p:spTgt spid="7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strVal val="#ppt_w*0.70"/>
                                          </p:val>
                                        </p:tav>
                                        <p:tav tm="100000">
                                          <p:val>
                                            <p:strVal val="#ppt_w"/>
                                          </p:val>
                                        </p:tav>
                                      </p:tavLst>
                                    </p:anim>
                                    <p:anim calcmode="lin" valueType="num">
                                      <p:cBhvr>
                                        <p:cTn id="21" dur="1000" fill="hold"/>
                                        <p:tgtEl>
                                          <p:spTgt spid="3"/>
                                        </p:tgtEl>
                                        <p:attrNameLst>
                                          <p:attrName>ppt_h</p:attrName>
                                        </p:attrNameLst>
                                      </p:cBhvr>
                                      <p:tavLst>
                                        <p:tav tm="0">
                                          <p:val>
                                            <p:strVal val="#ppt_h"/>
                                          </p:val>
                                        </p:tav>
                                        <p:tav tm="100000">
                                          <p:val>
                                            <p:strVal val="#ppt_h"/>
                                          </p:val>
                                        </p:tav>
                                      </p:tavLst>
                                    </p:anim>
                                    <p:animEffect transition="in" filter="fade">
                                      <p:cBhvr>
                                        <p:cTn id="22" dur="1000"/>
                                        <p:tgtEl>
                                          <p:spTgt spid="3"/>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fade">
                                      <p:cBhvr>
                                        <p:cTn id="26" dur="10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0">
                                            <p:txEl>
                                              <p:pRg st="1" end="1"/>
                                            </p:txEl>
                                          </p:spTgt>
                                        </p:tgtEl>
                                        <p:attrNameLst>
                                          <p:attrName>style.visibility</p:attrName>
                                        </p:attrNameLst>
                                      </p:cBhvr>
                                      <p:to>
                                        <p:strVal val="visible"/>
                                      </p:to>
                                    </p:set>
                                    <p:animEffect transition="in" filter="fade">
                                      <p:cBhvr>
                                        <p:cTn id="31" dur="500"/>
                                        <p:tgtEl>
                                          <p:spTgt spid="70">
                                            <p:txEl>
                                              <p:pRg st="1" end="1"/>
                                            </p:txEl>
                                          </p:spTgt>
                                        </p:tgtEl>
                                      </p:cBhvr>
                                    </p:animEffec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500"/>
                            </p:stCondLst>
                            <p:childTnLst>
                              <p:par>
                                <p:cTn id="36" presetID="0" presetClass="path" presetSubtype="0" accel="50000" decel="50000" fill="hold" grpId="0" nodeType="afterEffect">
                                  <p:stCondLst>
                                    <p:cond delay="0"/>
                                  </p:stCondLst>
                                  <p:childTnLst>
                                    <p:animMotion origin="layout" path="M 4.72222E-6 -3.33333E-6 C 0.04079 0.11366 0.08246 0.22778 0.16336 0.29723 C 0.24444 0.36667 0.36493 0.39144 0.48628 0.41667 " pathEditMode="relative" rAng="0" ptsTypes="aaA">
                                      <p:cBhvr>
                                        <p:cTn id="37" dur="2000" fill="hold"/>
                                        <p:tgtEl>
                                          <p:spTgt spid="63"/>
                                        </p:tgtEl>
                                        <p:attrNameLst>
                                          <p:attrName>ppt_x</p:attrName>
                                          <p:attrName>ppt_y</p:attrName>
                                        </p:attrNameLst>
                                      </p:cBhvr>
                                      <p:rCtr x="24300" y="20800"/>
                                    </p:animMotion>
                                  </p:childTnLst>
                                </p:cTn>
                              </p:par>
                            </p:childTnLst>
                          </p:cTn>
                        </p:par>
                        <p:par>
                          <p:cTn id="38" fill="hold">
                            <p:stCondLst>
                              <p:cond delay="2500"/>
                            </p:stCondLst>
                            <p:childTnLst>
                              <p:par>
                                <p:cTn id="39" presetID="10" presetClass="exit" presetSubtype="0" fill="hold" nodeType="afterEffect">
                                  <p:stCondLst>
                                    <p:cond delay="0"/>
                                  </p:stCondLst>
                                  <p:childTnLst>
                                    <p:animEffect transition="out" filter="fade">
                                      <p:cBhvr>
                                        <p:cTn id="40" dur="2000"/>
                                        <p:tgtEl>
                                          <p:spTgt spid="63"/>
                                        </p:tgtEl>
                                      </p:cBhvr>
                                    </p:animEffect>
                                    <p:set>
                                      <p:cBhvr>
                                        <p:cTn id="41" dur="1" fill="hold">
                                          <p:stCondLst>
                                            <p:cond delay="1999"/>
                                          </p:stCondLst>
                                        </p:cTn>
                                        <p:tgtEl>
                                          <p:spTgt spid="6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0">
                                            <p:txEl>
                                              <p:pRg st="2" end="2"/>
                                            </p:txEl>
                                          </p:spTgt>
                                        </p:tgtEl>
                                        <p:attrNameLst>
                                          <p:attrName>style.visibility</p:attrName>
                                        </p:attrNameLst>
                                      </p:cBhvr>
                                      <p:to>
                                        <p:strVal val="visible"/>
                                      </p:to>
                                    </p:set>
                                    <p:animEffect transition="in" filter="fade">
                                      <p:cBhvr>
                                        <p:cTn id="46" dur="500"/>
                                        <p:tgtEl>
                                          <p:spTgt spid="70">
                                            <p:txEl>
                                              <p:pRg st="2" end="2"/>
                                            </p:txEl>
                                          </p:spTgt>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3.33333E-6 -3.33333E-6 C 0.0382 0.11065 0.07691 0.22176 0.15243 0.28936 C 0.2283 0.35695 0.3408 0.38102 0.45417 0.40556 " pathEditMode="relative" rAng="0" ptsTypes="aaA">
                                      <p:cBhvr>
                                        <p:cTn id="52" dur="2000" fill="hold"/>
                                        <p:tgtEl>
                                          <p:spTgt spid="71"/>
                                        </p:tgtEl>
                                        <p:attrNameLst>
                                          <p:attrName>ppt_x</p:attrName>
                                          <p:attrName>ppt_y</p:attrName>
                                        </p:attrNameLst>
                                      </p:cBhvr>
                                      <p:rCtr x="22700" y="20300"/>
                                    </p:animMotion>
                                  </p:childTnLst>
                                </p:cTn>
                              </p:par>
                            </p:childTnLst>
                          </p:cTn>
                        </p:par>
                        <p:par>
                          <p:cTn id="53" fill="hold">
                            <p:stCondLst>
                              <p:cond delay="2500"/>
                            </p:stCondLst>
                            <p:childTnLst>
                              <p:par>
                                <p:cTn id="54" presetID="10" presetClass="exit" presetSubtype="0" fill="hold" grpId="1" nodeType="afterEffect">
                                  <p:stCondLst>
                                    <p:cond delay="0"/>
                                  </p:stCondLst>
                                  <p:childTnLst>
                                    <p:animEffect transition="out" filter="fade">
                                      <p:cBhvr>
                                        <p:cTn id="55" dur="2000"/>
                                        <p:tgtEl>
                                          <p:spTgt spid="71"/>
                                        </p:tgtEl>
                                      </p:cBhvr>
                                    </p:animEffect>
                                    <p:set>
                                      <p:cBhvr>
                                        <p:cTn id="56" dur="1" fill="hold">
                                          <p:stCondLst>
                                            <p:cond delay="1999"/>
                                          </p:stCondLst>
                                        </p:cTn>
                                        <p:tgtEl>
                                          <p:spTgt spid="7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70">
                                            <p:txEl>
                                              <p:pRg st="3" end="3"/>
                                            </p:txEl>
                                          </p:spTgt>
                                        </p:tgtEl>
                                        <p:attrNameLst>
                                          <p:attrName>style.visibility</p:attrName>
                                        </p:attrNameLst>
                                      </p:cBhvr>
                                      <p:to>
                                        <p:strVal val="visible"/>
                                      </p:to>
                                    </p:set>
                                    <p:animEffect transition="in" filter="fade">
                                      <p:cBhvr>
                                        <p:cTn id="61" dur="500"/>
                                        <p:tgtEl>
                                          <p:spTgt spid="70">
                                            <p:txEl>
                                              <p:pRg st="3" end="3"/>
                                            </p:txEl>
                                          </p:spTgt>
                                        </p:tgtEl>
                                      </p:cBhvr>
                                    </p:animEffect>
                                  </p:childTnLst>
                                </p:cTn>
                              </p:par>
                            </p:childTnLst>
                          </p:cTn>
                        </p:par>
                        <p:par>
                          <p:cTn id="62" fill="hold">
                            <p:stCondLst>
                              <p:cond delay="500"/>
                            </p:stCondLst>
                            <p:childTnLst>
                              <p:par>
                                <p:cTn id="63" presetID="1" presetClass="entr" presetSubtype="0" fill="hold" nodeType="after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childTnLst>
                          </p:cTn>
                        </p:par>
                        <p:par>
                          <p:cTn id="65" fill="hold">
                            <p:stCondLst>
                              <p:cond delay="500"/>
                            </p:stCondLst>
                            <p:childTnLst>
                              <p:par>
                                <p:cTn id="66" presetID="0" presetClass="path" presetSubtype="0" accel="50000" decel="50000" fill="hold" grpId="0" nodeType="afterEffect">
                                  <p:stCondLst>
                                    <p:cond delay="0"/>
                                  </p:stCondLst>
                                  <p:childTnLst>
                                    <p:animMotion origin="layout" path="M 3.33333E-6 -3.33333E-6 C 0.03524 0.10764 0.07135 0.21574 0.14132 0.28148 C 0.21146 0.34723 0.3158 0.37061 0.42083 0.39445 " pathEditMode="relative" rAng="0" ptsTypes="aaA">
                                      <p:cBhvr>
                                        <p:cTn id="67" dur="2000" fill="hold"/>
                                        <p:tgtEl>
                                          <p:spTgt spid="72"/>
                                        </p:tgtEl>
                                        <p:attrNameLst>
                                          <p:attrName>ppt_x</p:attrName>
                                          <p:attrName>ppt_y</p:attrName>
                                        </p:attrNameLst>
                                      </p:cBhvr>
                                      <p:rCtr x="21000" y="19700"/>
                                    </p:animMotion>
                                  </p:childTnLst>
                                </p:cTn>
                              </p:par>
                            </p:childTnLst>
                          </p:cTn>
                        </p:par>
                        <p:par>
                          <p:cTn id="68" fill="hold">
                            <p:stCondLst>
                              <p:cond delay="2500"/>
                            </p:stCondLst>
                            <p:childTnLst>
                              <p:par>
                                <p:cTn id="69" presetID="10" presetClass="exit" presetSubtype="0" fill="hold" grpId="1" nodeType="afterEffect">
                                  <p:stCondLst>
                                    <p:cond delay="0"/>
                                  </p:stCondLst>
                                  <p:childTnLst>
                                    <p:animEffect transition="out" filter="fade">
                                      <p:cBhvr>
                                        <p:cTn id="70" dur="2000"/>
                                        <p:tgtEl>
                                          <p:spTgt spid="72"/>
                                        </p:tgtEl>
                                      </p:cBhvr>
                                    </p:animEffect>
                                    <p:set>
                                      <p:cBhvr>
                                        <p:cTn id="71" dur="1" fill="hold">
                                          <p:stCondLst>
                                            <p:cond delay="1999"/>
                                          </p:stCondLst>
                                        </p:cTn>
                                        <p:tgtEl>
                                          <p:spTgt spid="7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70">
                                            <p:txEl>
                                              <p:pRg st="4" end="4"/>
                                            </p:txEl>
                                          </p:spTgt>
                                        </p:tgtEl>
                                        <p:attrNameLst>
                                          <p:attrName>style.visibility</p:attrName>
                                        </p:attrNameLst>
                                      </p:cBhvr>
                                      <p:to>
                                        <p:strVal val="visible"/>
                                      </p:to>
                                    </p:set>
                                    <p:animEffect transition="in" filter="fade">
                                      <p:cBhvr>
                                        <p:cTn id="76" dur="500"/>
                                        <p:tgtEl>
                                          <p:spTgt spid="70">
                                            <p:txEl>
                                              <p:pRg st="4" end="4"/>
                                            </p:txEl>
                                          </p:spTgt>
                                        </p:tgtEl>
                                      </p:cBhvr>
                                    </p:animEffect>
                                  </p:childTnLst>
                                </p:cTn>
                              </p:par>
                            </p:childTnLst>
                          </p:cTn>
                        </p:par>
                        <p:par>
                          <p:cTn id="77" fill="hold">
                            <p:stCondLst>
                              <p:cond delay="500"/>
                            </p:stCondLst>
                            <p:childTnLst>
                              <p:par>
                                <p:cTn id="78" presetID="1" presetClass="entr" presetSubtype="0" fill="hold" grpId="2" nodeType="afterEffect">
                                  <p:stCondLst>
                                    <p:cond delay="0"/>
                                  </p:stCondLst>
                                  <p:childTnLst>
                                    <p:set>
                                      <p:cBhvr>
                                        <p:cTn id="79" dur="1" fill="hold">
                                          <p:stCondLst>
                                            <p:cond delay="0"/>
                                          </p:stCondLst>
                                        </p:cTn>
                                        <p:tgtEl>
                                          <p:spTgt spid="73"/>
                                        </p:tgtEl>
                                        <p:attrNameLst>
                                          <p:attrName>style.visibility</p:attrName>
                                        </p:attrNameLst>
                                      </p:cBhvr>
                                      <p:to>
                                        <p:strVal val="visible"/>
                                      </p:to>
                                    </p:set>
                                  </p:childTnLst>
                                </p:cTn>
                              </p:par>
                            </p:childTnLst>
                          </p:cTn>
                        </p:par>
                        <p:par>
                          <p:cTn id="80" fill="hold">
                            <p:stCondLst>
                              <p:cond delay="500"/>
                            </p:stCondLst>
                            <p:childTnLst>
                              <p:par>
                                <p:cTn id="81" presetID="0" presetClass="path" presetSubtype="0" accel="50000" decel="50000" fill="hold" grpId="0" nodeType="afterEffect">
                                  <p:stCondLst>
                                    <p:cond delay="0"/>
                                  </p:stCondLst>
                                  <p:childTnLst>
                                    <p:animMotion origin="layout" path="M -1.88925E-6 1.11111E-6 C 0.01043 0.1081 0.02085 0.21736 0.04183 0.28356 C 0.06267 0.34977 0.09407 0.37315 0.12547 0.39745 " pathEditMode="relative" rAng="0" ptsTypes="aaA">
                                      <p:cBhvr>
                                        <p:cTn id="82" dur="2000" fill="hold"/>
                                        <p:tgtEl>
                                          <p:spTgt spid="73"/>
                                        </p:tgtEl>
                                        <p:attrNameLst>
                                          <p:attrName>ppt_x</p:attrName>
                                          <p:attrName>ppt_y</p:attrName>
                                        </p:attrNameLst>
                                      </p:cBhvr>
                                      <p:rCtr x="6267" y="19861"/>
                                    </p:animMotion>
                                  </p:childTnLst>
                                </p:cTn>
                              </p:par>
                            </p:childTnLst>
                          </p:cTn>
                        </p:par>
                        <p:par>
                          <p:cTn id="83" fill="hold">
                            <p:stCondLst>
                              <p:cond delay="2500"/>
                            </p:stCondLst>
                            <p:childTnLst>
                              <p:par>
                                <p:cTn id="84" presetID="10" presetClass="exit" presetSubtype="0" fill="hold" grpId="1" nodeType="afterEffect">
                                  <p:stCondLst>
                                    <p:cond delay="0"/>
                                  </p:stCondLst>
                                  <p:childTnLst>
                                    <p:animEffect transition="out" filter="fade">
                                      <p:cBhvr>
                                        <p:cTn id="85" dur="2000"/>
                                        <p:tgtEl>
                                          <p:spTgt spid="73"/>
                                        </p:tgtEl>
                                      </p:cBhvr>
                                    </p:animEffect>
                                    <p:set>
                                      <p:cBhvr>
                                        <p:cTn id="86" dur="1" fill="hold">
                                          <p:stCondLst>
                                            <p:cond delay="1999"/>
                                          </p:stCondLst>
                                        </p:cTn>
                                        <p:tgtEl>
                                          <p:spTgt spid="7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0">
                                            <p:txEl>
                                              <p:pRg st="5" end="5"/>
                                            </p:txEl>
                                          </p:spTgt>
                                        </p:tgtEl>
                                        <p:attrNameLst>
                                          <p:attrName>style.visibility</p:attrName>
                                        </p:attrNameLst>
                                      </p:cBhvr>
                                      <p:to>
                                        <p:strVal val="visible"/>
                                      </p:to>
                                    </p:set>
                                    <p:animEffect transition="in" filter="fade">
                                      <p:cBhvr>
                                        <p:cTn id="91" dur="500"/>
                                        <p:tgtEl>
                                          <p:spTgt spid="70">
                                            <p:txEl>
                                              <p:pRg st="5" end="5"/>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70">
                                            <p:txEl>
                                              <p:pRg st="6" end="6"/>
                                            </p:txEl>
                                          </p:spTgt>
                                        </p:tgtEl>
                                        <p:attrNameLst>
                                          <p:attrName>style.visibility</p:attrName>
                                        </p:attrNameLst>
                                      </p:cBhvr>
                                      <p:to>
                                        <p:strVal val="visible"/>
                                      </p:to>
                                    </p:set>
                                    <p:animEffect transition="in" filter="fade">
                                      <p:cBhvr>
                                        <p:cTn id="94" dur="500"/>
                                        <p:tgtEl>
                                          <p:spTgt spid="70">
                                            <p:txEl>
                                              <p:pRg st="6" end="6"/>
                                            </p:txEl>
                                          </p:spTgt>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fade">
                                      <p:cBhvr>
                                        <p:cTn id="98" dur="750"/>
                                        <p:tgtEl>
                                          <p:spTgt spid="7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10" presetClass="exit" presetSubtype="0" fill="hold" grpId="1" nodeType="withEffect">
                                  <p:stCondLst>
                                    <p:cond delay="0"/>
                                  </p:stCondLst>
                                  <p:childTnLst>
                                    <p:animEffect transition="out" filter="fade">
                                      <p:cBhvr>
                                        <p:cTn id="103" dur="500"/>
                                        <p:tgtEl>
                                          <p:spTgt spid="77"/>
                                        </p:tgtEl>
                                      </p:cBhvr>
                                    </p:animEffect>
                                    <p:set>
                                      <p:cBhvr>
                                        <p:cTn id="104"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5" grpId="0" animBg="1"/>
      <p:bldP spid="63" grpId="0" animBg="1"/>
      <p:bldP spid="71" grpId="0" animBg="1"/>
      <p:bldP spid="71" grpId="1" animBg="1"/>
      <p:bldP spid="72" grpId="0" animBg="1"/>
      <p:bldP spid="72" grpId="1" animBg="1"/>
      <p:bldP spid="73" grpId="0" animBg="1"/>
      <p:bldP spid="73" grpId="1" animBg="1"/>
      <p:bldP spid="73" grpId="2" animBg="1"/>
      <p:bldP spid="75" grpId="0" animBg="1"/>
      <p:bldP spid="77" grpId="0" animBg="1"/>
      <p:bldP spid="7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block uploading benefits</a:t>
            </a:r>
            <a:endParaRPr lang="en-US" dirty="0"/>
          </a:p>
        </p:txBody>
      </p:sp>
      <p:sp>
        <p:nvSpPr>
          <p:cNvPr id="3" name="Content Placeholder 2"/>
          <p:cNvSpPr>
            <a:spLocks noGrp="1"/>
          </p:cNvSpPr>
          <p:nvPr>
            <p:ph sz="quarter" idx="10"/>
          </p:nvPr>
        </p:nvSpPr>
        <p:spPr/>
        <p:txBody>
          <a:bodyPr/>
          <a:lstStyle/>
          <a:p>
            <a:pPr marL="0" indent="0">
              <a:buNone/>
            </a:pPr>
            <a:r>
              <a:rPr lang="en-US" sz="2800" dirty="0"/>
              <a:t>Efficient continuation and retry</a:t>
            </a:r>
          </a:p>
          <a:p>
            <a:pPr marL="0" indent="0">
              <a:buNone/>
            </a:pPr>
            <a:r>
              <a:rPr lang="en-US" sz="2800" dirty="0"/>
              <a:t>Parallel and out of order upload of </a:t>
            </a:r>
            <a:r>
              <a:rPr lang="en-US" sz="2800" dirty="0" smtClean="0"/>
              <a:t>blocks</a:t>
            </a:r>
            <a:endParaRPr lang="en-US" sz="2800" dirty="0"/>
          </a:p>
        </p:txBody>
      </p:sp>
      <p:pic>
        <p:nvPicPr>
          <p:cNvPr id="11" name="Picture 10"/>
          <p:cNvPicPr>
            <a:picLocks noChangeAspect="1"/>
          </p:cNvPicPr>
          <p:nvPr/>
        </p:nvPicPr>
        <p:blipFill>
          <a:blip r:embed="rId3"/>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389925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smtClean="0">
                <a:solidFill>
                  <a:schemeClr val="bg1">
                    <a:alpha val="99000"/>
                  </a:schemeClr>
                </a:solidFill>
                <a:latin typeface="+mj-lt"/>
              </a:rPr>
              <a:t>Create blob and specify </a:t>
            </a:r>
            <a:r>
              <a:rPr lang="en-US" sz="3000" dirty="0">
                <a:solidFill>
                  <a:schemeClr val="bg1">
                    <a:alpha val="99000"/>
                  </a:schemeClr>
                </a:solidFill>
                <a:latin typeface="+mj-lt"/>
              </a:rPr>
              <a:t>Blob Size = 10 </a:t>
            </a:r>
            <a:r>
              <a:rPr lang="en-US" sz="3000" dirty="0" err="1" smtClean="0">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a:t>
            </a:r>
            <a:r>
              <a:rPr lang="en-US" sz="3000" dirty="0" smtClean="0">
                <a:solidFill>
                  <a:schemeClr val="bg1">
                    <a:alpha val="99000"/>
                  </a:schemeClr>
                </a:solidFill>
                <a:latin typeface="+mj-lt"/>
              </a:rPr>
              <a:t>Operations:</a:t>
            </a:r>
            <a:endParaRPr lang="en-US" sz="3000" dirty="0">
              <a:solidFill>
                <a:schemeClr val="bg1">
                  <a:alpha val="99000"/>
                </a:schemeClr>
              </a:solidFill>
              <a:latin typeface="+mj-lt"/>
            </a:endParaRP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a:t>
            </a:r>
            <a:r>
              <a:rPr lang="en-US" sz="3000" dirty="0" smtClean="0">
                <a:solidFill>
                  <a:schemeClr val="bg1">
                    <a:alpha val="99000"/>
                  </a:schemeClr>
                </a:solidFill>
                <a:latin typeface="+mj-lt"/>
              </a:rPr>
              <a:t>returns:</a:t>
            </a:r>
            <a:endParaRPr lang="en-US" sz="3000" dirty="0">
              <a:solidFill>
                <a:schemeClr val="bg1">
                  <a:alpha val="99000"/>
                </a:schemeClr>
              </a:solidFill>
              <a:latin typeface="+mj-lt"/>
            </a:endParaRP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a:t>
            </a:r>
            <a:r>
              <a:rPr lang="en-US" sz="3000" dirty="0" smtClean="0">
                <a:solidFill>
                  <a:schemeClr val="bg1">
                    <a:alpha val="99000"/>
                  </a:schemeClr>
                </a:solidFill>
                <a:latin typeface="+mj-lt"/>
              </a:rPr>
              <a:t>data </a:t>
            </a:r>
            <a:r>
              <a:rPr lang="en-US" sz="3000" dirty="0">
                <a:solidFill>
                  <a:schemeClr val="bg1">
                    <a:alpha val="99000"/>
                  </a:schemeClr>
                </a:solidFill>
                <a:latin typeface="+mj-lt"/>
              </a:rPr>
              <a:t>stored in [</a:t>
            </a:r>
            <a:r>
              <a:rPr lang="en-US" sz="3000" dirty="0" smtClean="0">
                <a:solidFill>
                  <a:schemeClr val="bg1">
                    <a:alpha val="99000"/>
                  </a:schemeClr>
                </a:solidFill>
                <a:latin typeface="+mj-lt"/>
              </a:rPr>
              <a:t>1536,2048)</a:t>
            </a:r>
            <a:endParaRPr lang="en-US" sz="3000" dirty="0">
              <a:solidFill>
                <a:schemeClr val="bg1">
                  <a:alpha val="99000"/>
                </a:schemeClr>
              </a:solidFill>
              <a:latin typeface="+mj-lt"/>
            </a:endParaRP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smtClean="0">
                <a:solidFill>
                  <a:schemeClr val="bg1">
                    <a:alpha val="99000"/>
                  </a:schemeClr>
                </a:solidFill>
                <a:latin typeface="+mj-lt"/>
              </a:rPr>
              <a:t>Sparse storage:</a:t>
            </a:r>
          </a:p>
          <a:p>
            <a:pPr marL="252000" lvl="1" indent="0">
              <a:spcBef>
                <a:spcPts val="0"/>
              </a:spcBef>
              <a:buNone/>
            </a:pPr>
            <a:r>
              <a:rPr lang="en-US" sz="4400" dirty="0" smtClean="0">
                <a:solidFill>
                  <a:schemeClr val="bg1">
                    <a:alpha val="99000"/>
                  </a:schemeClr>
                </a:solidFill>
                <a:latin typeface="+mj-lt"/>
              </a:rPr>
              <a:t>Only </a:t>
            </a:r>
            <a:r>
              <a:rPr lang="en-US" sz="4400" dirty="0">
                <a:solidFill>
                  <a:schemeClr val="bg1">
                    <a:alpha val="99000"/>
                  </a:schemeClr>
                </a:solidFill>
                <a:latin typeface="+mj-lt"/>
              </a:rPr>
              <a:t>charged for pages with data stored in </a:t>
            </a:r>
            <a:r>
              <a:rPr lang="en-US" sz="4400" dirty="0" smtClean="0">
                <a:solidFill>
                  <a:schemeClr val="bg1">
                    <a:alpha val="99000"/>
                  </a:schemeClr>
                </a:solidFill>
                <a:latin typeface="+mj-lt"/>
              </a:rPr>
              <a:t>them</a:t>
            </a:r>
            <a:endParaRPr lang="en-US" sz="4400" dirty="0">
              <a:solidFill>
                <a:schemeClr val="bg1">
                  <a:alpha val="99000"/>
                </a:schemeClr>
              </a:solidFill>
              <a:latin typeface="+mj-lt"/>
            </a:endParaRP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a:t>
            </a:r>
          </a:p>
        </p:txBody>
      </p:sp>
      <p:sp>
        <p:nvSpPr>
          <p:cNvPr id="3" name="Content Placeholder 2"/>
          <p:cNvSpPr>
            <a:spLocks noGrp="1"/>
          </p:cNvSpPr>
          <p:nvPr>
            <p:ph sz="quarter" idx="10"/>
          </p:nvPr>
        </p:nvSpPr>
        <p:spPr>
          <a:prstGeom prst="rect">
            <a:avLst/>
          </a:prstGeom>
        </p:spPr>
        <p:txBody>
          <a:bodyPr anchor="ctr">
            <a:normAutofit/>
          </a:bodyPr>
          <a:lstStyle/>
          <a:p>
            <a:pPr marL="252000" indent="0" algn="l">
              <a:spcBef>
                <a:spcPts val="1200"/>
              </a:spcBef>
              <a:buNone/>
            </a:pPr>
            <a:r>
              <a:rPr lang="en-NZ" sz="2800" dirty="0"/>
              <a:t>Fine grain access rights to blobs and containers</a:t>
            </a:r>
          </a:p>
          <a:p>
            <a:pPr marL="252000" indent="0" algn="l">
              <a:spcBef>
                <a:spcPts val="1200"/>
              </a:spcBef>
              <a:buNone/>
            </a:pPr>
            <a:r>
              <a:rPr lang="en-NZ" sz="2800" dirty="0"/>
              <a:t>Sign URL with storage key – permit elevated rights</a:t>
            </a:r>
          </a:p>
        </p:txBody>
      </p:sp>
    </p:spTree>
    <p:extLst>
      <p:ext uri="{BB962C8B-B14F-4D97-AF65-F5344CB8AC3E}">
        <p14:creationId xmlns:p14="http://schemas.microsoft.com/office/powerpoint/2010/main" val="32396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422902" y="3873501"/>
            <a:ext cx="11346197" cy="950913"/>
          </a:xfrm>
        </p:spPr>
        <p:txBody>
          <a:bodyPr/>
          <a:lstStyle/>
          <a:p>
            <a:pPr>
              <a:tabLst>
                <a:tab pos="11139488" algn="r"/>
              </a:tabLst>
            </a:pPr>
            <a:r>
              <a:rPr lang="en-NZ" sz="3200" spc="-51" dirty="0" smtClean="0"/>
              <a:t>Ad-hoc:</a:t>
            </a:r>
            <a:r>
              <a:rPr lang="en-NZ" sz="3200" spc="-51" dirty="0"/>
              <a:t>	</a:t>
            </a:r>
            <a:r>
              <a:rPr lang="en-NZ" sz="3200" spc="-51" dirty="0" smtClean="0"/>
              <a:t>Policy </a:t>
            </a:r>
            <a:r>
              <a:rPr lang="en-NZ" sz="3200" spc="-51" dirty="0"/>
              <a:t>based:</a:t>
            </a:r>
            <a:r>
              <a:rPr lang="en-NZ" sz="4000" spc="-51" dirty="0"/>
              <a:t/>
            </a:r>
            <a:br>
              <a:rPr lang="en-NZ" sz="4000" spc="-51" dirty="0"/>
            </a:br>
            <a:r>
              <a:rPr lang="en-NZ" sz="4000" spc="-51" dirty="0"/>
              <a:t>Stored Access </a:t>
            </a:r>
            <a:r>
              <a:rPr lang="en-NZ" sz="4000" spc="-51" dirty="0" smtClean="0"/>
              <a:t>Policy	Shared </a:t>
            </a:r>
            <a:r>
              <a:rPr lang="en-NZ" sz="4000" spc="-51" dirty="0"/>
              <a:t>Access Signature</a:t>
            </a:r>
          </a:p>
          <a:p>
            <a:endParaRPr lang="en-US" dirty="0"/>
          </a:p>
        </p:txBody>
      </p:sp>
      <p:sp>
        <p:nvSpPr>
          <p:cNvPr id="2" name="Title 1"/>
          <p:cNvSpPr>
            <a:spLocks noGrp="1"/>
          </p:cNvSpPr>
          <p:nvPr>
            <p:ph type="title"/>
          </p:nvPr>
        </p:nvSpPr>
        <p:spPr>
          <a:prstGeom prst="rect">
            <a:avLst/>
          </a:prstGeom>
        </p:spPr>
        <p:txBody>
          <a:bodyPr>
            <a:normAutofit fontScale="90000"/>
          </a:bodyPr>
          <a:lstStyle/>
          <a:p>
            <a:r>
              <a:rPr lang="en-NZ" dirty="0" smtClean="0"/>
              <a:t>Shared Access </a:t>
            </a:r>
            <a:r>
              <a:rPr lang="en-NZ" dirty="0"/>
              <a:t>Signatures </a:t>
            </a:r>
            <a:r>
              <a:rPr lang="en-NZ" dirty="0" smtClean="0"/>
              <a:t>– Two </a:t>
            </a:r>
            <a:r>
              <a:rPr lang="en-NZ" dirty="0"/>
              <a:t>broad approaches</a:t>
            </a:r>
          </a:p>
        </p:txBody>
      </p:sp>
    </p:spTree>
    <p:extLst>
      <p:ext uri="{BB962C8B-B14F-4D97-AF65-F5344CB8AC3E}">
        <p14:creationId xmlns:p14="http://schemas.microsoft.com/office/powerpoint/2010/main" val="79154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Storage Architecture</a:t>
            </a:r>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Index </a:t>
            </a:r>
            <a:r>
              <a:rPr lang="en-US" sz="3600" dirty="0">
                <a:gradFill>
                  <a:gsLst>
                    <a:gs pos="0">
                      <a:srgbClr val="FFFFFF"/>
                    </a:gs>
                    <a:gs pos="100000">
                      <a:srgbClr val="FFFFFF"/>
                    </a:gs>
                  </a:gsLst>
                  <a:lin ang="5400000" scaled="0"/>
                </a:gradFill>
                <a:latin typeface="+mj-lt"/>
                <a:ea typeface="Segoe UI" pitchFamily="34" charset="0"/>
                <a:cs typeface="Segoe UI" pitchFamily="34" charset="0"/>
              </a:rPr>
              <a:t>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Blob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Queue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Table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File Share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NZ" sz="4000" dirty="0" smtClean="0"/>
              <a:t>Shared Access Signatures </a:t>
            </a:r>
            <a:r>
              <a:rPr lang="en-NZ" sz="4000" dirty="0"/>
              <a:t>– Revocation</a:t>
            </a:r>
          </a:p>
        </p:txBody>
      </p:sp>
      <p:sp>
        <p:nvSpPr>
          <p:cNvPr id="3" name="Content Placeholder 2"/>
          <p:cNvSpPr>
            <a:spLocks noGrp="1"/>
          </p:cNvSpPr>
          <p:nvPr>
            <p:ph sz="quarter" idx="10"/>
          </p:nvPr>
        </p:nvSpPr>
        <p:spPr>
          <a:prstGeom prst="rect">
            <a:avLst/>
          </a:prstGeom>
        </p:spPr>
        <p:txBody>
          <a:bodyPr>
            <a:normAutofit/>
          </a:bodyPr>
          <a:lstStyle/>
          <a:p>
            <a:pPr marL="252000" lvl="1" indent="0">
              <a:spcBef>
                <a:spcPts val="1200"/>
              </a:spcBef>
              <a:buNone/>
            </a:pPr>
            <a:endParaRPr lang="en-NZ" sz="2800" spc="-51" dirty="0" smtClean="0">
              <a:latin typeface="+mj-lt"/>
            </a:endParaRPr>
          </a:p>
          <a:p>
            <a:pPr marL="252000" lvl="1" indent="0">
              <a:spcBef>
                <a:spcPts val="1200"/>
              </a:spcBef>
              <a:buNone/>
            </a:pPr>
            <a:r>
              <a:rPr lang="en-NZ" sz="2800" spc="-51" dirty="0" smtClean="0">
                <a:latin typeface="+mj-lt"/>
              </a:rPr>
              <a:t>Use </a:t>
            </a:r>
            <a:r>
              <a:rPr lang="en-NZ" sz="2800" spc="-51" dirty="0">
                <a:latin typeface="+mj-lt"/>
              </a:rPr>
              <a:t>short time periods and re-issue</a:t>
            </a:r>
          </a:p>
          <a:p>
            <a:pPr marL="252000" lvl="1" indent="0">
              <a:spcBef>
                <a:spcPts val="1200"/>
              </a:spcBef>
              <a:buNone/>
            </a:pPr>
            <a:r>
              <a:rPr lang="en-NZ" sz="2800" spc="-51" dirty="0">
                <a:latin typeface="+mj-lt"/>
              </a:rPr>
              <a:t>Use container level policy that can be </a:t>
            </a:r>
            <a:r>
              <a:rPr lang="en-NZ" sz="2800" spc="-51" dirty="0" smtClean="0">
                <a:latin typeface="+mj-lt"/>
              </a:rPr>
              <a:t>deleted</a:t>
            </a:r>
            <a:endParaRPr lang="en-NZ" sz="2800" spc="-51" dirty="0">
              <a:latin typeface="+mj-lt"/>
            </a:endParaRPr>
          </a:p>
        </p:txBody>
      </p:sp>
    </p:spTree>
    <p:extLst>
      <p:ext uri="{BB962C8B-B14F-4D97-AF65-F5344CB8AC3E}">
        <p14:creationId xmlns:p14="http://schemas.microsoft.com/office/powerpoint/2010/main" val="436753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dirty="0" smtClean="0"/>
          </a:p>
          <a:p>
            <a:pPr marL="0" indent="0" algn="l">
              <a:spcBef>
                <a:spcPts val="1200"/>
              </a:spcBef>
              <a:buNone/>
            </a:pPr>
            <a:r>
              <a:rPr lang="en-NZ" sz="2800" b="1" dirty="0" smtClean="0">
                <a:latin typeface="+mn-lt"/>
              </a:rPr>
              <a:t>Create </a:t>
            </a:r>
            <a:r>
              <a:rPr lang="en-NZ" sz="2800" b="1" dirty="0">
                <a:latin typeface="+mn-lt"/>
              </a:rPr>
              <a:t>Short Dated Shared Access Signature</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err="1">
                <a:latin typeface="+mj-lt"/>
              </a:rPr>
              <a:t>AccessPolicy</a:t>
            </a:r>
            <a:r>
              <a:rPr lang="en-US" sz="2800" spc="-51" dirty="0">
                <a:latin typeface="+mj-lt"/>
              </a:rPr>
              <a:t> </a:t>
            </a:r>
            <a:r>
              <a:rPr lang="en-NZ" sz="2800" spc="-51" dirty="0">
                <a:latin typeface="+mj-lt"/>
              </a:rPr>
              <a:t>Start, Expiry and </a:t>
            </a:r>
            <a:r>
              <a:rPr lang="en-NZ" sz="2800" spc="-51" dirty="0" smtClean="0">
                <a:latin typeface="+mj-lt"/>
              </a:rPr>
              <a:t>Permissions</a:t>
            </a:r>
          </a:p>
          <a:p>
            <a:pPr marL="252000" lvl="1" indent="0">
              <a:lnSpc>
                <a:spcPct val="110000"/>
              </a:lnSpc>
              <a:spcBef>
                <a:spcPts val="1200"/>
              </a:spcBef>
              <a:buNone/>
            </a:pPr>
            <a:r>
              <a:rPr lang="en-US" sz="2800" spc="-51" dirty="0" smtClean="0">
                <a:latin typeface="+mj-lt"/>
              </a:rPr>
              <a:t>Signature </a:t>
            </a:r>
            <a:r>
              <a:rPr lang="en-NZ" sz="2800" spc="-51" dirty="0">
                <a:latin typeface="+mj-lt"/>
              </a:rPr>
              <a:t>HMAC-SHA256 of above </a:t>
            </a:r>
            <a:r>
              <a:rPr lang="en-NZ" sz="2800" spc="-51" dirty="0" smtClean="0">
                <a:latin typeface="+mj-lt"/>
              </a:rPr>
              <a:t>fields</a:t>
            </a:r>
            <a:endParaRPr lang="en-NZ" sz="2800" dirty="0" smtClean="0">
              <a:latin typeface="+mj-lt"/>
            </a:endParaRPr>
          </a:p>
        </p:txBody>
      </p:sp>
    </p:spTree>
    <p:extLst>
      <p:ext uri="{BB962C8B-B14F-4D97-AF65-F5344CB8AC3E}">
        <p14:creationId xmlns:p14="http://schemas.microsoft.com/office/powerpoint/2010/main" val="7461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Shared Access Signatures – Ad Hoc </a:t>
            </a:r>
            <a:r>
              <a:rPr lang="en-NZ" sz="4000" dirty="0"/>
              <a:t>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3200" dirty="0" smtClean="0"/>
          </a:p>
          <a:p>
            <a:pPr marL="0" indent="0" algn="l">
              <a:spcBef>
                <a:spcPts val="1200"/>
              </a:spcBef>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Single use URLs</a:t>
            </a:r>
          </a:p>
          <a:p>
            <a:pPr marL="252000" lvl="1" indent="0">
              <a:lnSpc>
                <a:spcPct val="110000"/>
              </a:lnSpc>
              <a:spcBef>
                <a:spcPts val="1200"/>
              </a:spcBef>
              <a:buNone/>
            </a:pPr>
            <a:r>
              <a:rPr lang="en-NZ" sz="2800" spc="-51" dirty="0">
                <a:latin typeface="+mj-lt"/>
              </a:rPr>
              <a:t>E.g. Provide </a:t>
            </a:r>
            <a:r>
              <a:rPr lang="en-NZ" sz="3200" spc="-51" dirty="0">
                <a:latin typeface="+mj-lt"/>
              </a:rPr>
              <a:t>URL to mobile client to upload to container </a:t>
            </a:r>
          </a:p>
        </p:txBody>
      </p:sp>
    </p:spTree>
    <p:extLst>
      <p:ext uri="{BB962C8B-B14F-4D97-AF65-F5344CB8AC3E}">
        <p14:creationId xmlns:p14="http://schemas.microsoft.com/office/powerpoint/2010/main" val="173015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Shared Access </a:t>
            </a:r>
            <a:r>
              <a:rPr lang="en-NZ" dirty="0" smtClean="0"/>
              <a:t>Signatures</a:t>
            </a:r>
            <a:br>
              <a:rPr lang="en-NZ" dirty="0" smtClean="0"/>
            </a:br>
            <a:r>
              <a:rPr lang="en-NZ" sz="4400" dirty="0" smtClean="0"/>
              <a:t>Ad </a:t>
            </a:r>
            <a:r>
              <a:rPr lang="en-NZ" sz="4400" dirty="0"/>
              <a:t>Hoc Signatures</a:t>
            </a:r>
          </a:p>
        </p:txBody>
      </p:sp>
      <p:sp>
        <p:nvSpPr>
          <p:cNvPr id="5" name="Rectangle 4"/>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sr=c&amp;st=2009-02-09T08:20Z&amp;se=2009-02-10T08:30Z&amp;sp=w</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 </a:t>
            </a:r>
            <a:r>
              <a:rPr lang="en-NZ" sz="2800" spc="-51" dirty="0" smtClean="0">
                <a:solidFill>
                  <a:srgbClr val="000000"/>
                </a:solidFill>
                <a:latin typeface="Courier New" panose="02070309020205020404" pitchFamily="49" charset="0"/>
                <a:cs typeface="Courier New" panose="02070309020205020404" pitchFamily="49" charset="0"/>
              </a:rPr>
              <a:t>dD80ihBh5jfNpymO5Hg1IdiJIEvHcJpCMiCMnN%2fRnbI%3d</a:t>
            </a:r>
            <a:endParaRPr lang="en-US" sz="2800" spc="-5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2063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spcBef>
                <a:spcPts val="1200"/>
              </a:spcBef>
              <a:buNone/>
            </a:pPr>
            <a:endParaRPr lang="en-NZ" sz="2800" b="1" dirty="0" smtClean="0">
              <a:latin typeface="+mn-lt"/>
            </a:endParaRPr>
          </a:p>
          <a:p>
            <a:pPr marL="0" indent="0">
              <a:spcBef>
                <a:spcPts val="1200"/>
              </a:spcBef>
              <a:buNone/>
            </a:pPr>
            <a:r>
              <a:rPr lang="en-NZ" sz="2800" b="1" dirty="0" smtClean="0">
                <a:latin typeface="+mn-lt"/>
              </a:rPr>
              <a:t>Create </a:t>
            </a:r>
            <a:r>
              <a:rPr lang="en-NZ" sz="2800" b="1" dirty="0">
                <a:latin typeface="+mn-lt"/>
              </a:rPr>
              <a:t>Container Level </a:t>
            </a:r>
            <a:r>
              <a:rPr lang="en-NZ" sz="2800" b="1" dirty="0" smtClean="0">
                <a:latin typeface="+mn-lt"/>
              </a:rPr>
              <a:t>Policy</a:t>
            </a:r>
            <a:endParaRPr lang="en-NZ" sz="2800" b="1" dirty="0"/>
          </a:p>
          <a:p>
            <a:pPr marL="252000" lvl="1" indent="0">
              <a:lnSpc>
                <a:spcPct val="110000"/>
              </a:lnSpc>
              <a:spcBef>
                <a:spcPts val="1200"/>
              </a:spcBef>
              <a:buNone/>
            </a:pPr>
            <a:r>
              <a:rPr lang="en-NZ" sz="2800" spc="-51" dirty="0" smtClean="0">
                <a:latin typeface="+mj-lt"/>
              </a:rPr>
              <a:t>Specify </a:t>
            </a:r>
            <a:r>
              <a:rPr lang="en-US" sz="2800" spc="-51" dirty="0" err="1" smtClean="0">
                <a:latin typeface="+mj-lt"/>
              </a:rPr>
              <a:t>StartTime</a:t>
            </a:r>
            <a:r>
              <a:rPr lang="en-US" sz="2800" spc="-51" dirty="0" smtClean="0">
                <a:latin typeface="+mj-lt"/>
              </a:rPr>
              <a:t>, </a:t>
            </a:r>
            <a:r>
              <a:rPr lang="en-US" sz="2800" spc="-51" dirty="0" err="1" smtClean="0">
                <a:latin typeface="+mj-lt"/>
              </a:rPr>
              <a:t>ExpiryTime</a:t>
            </a:r>
            <a:r>
              <a:rPr lang="en-US" sz="2800" spc="-51" dirty="0" smtClean="0">
                <a:latin typeface="+mj-lt"/>
              </a:rPr>
              <a:t>, Permissions</a:t>
            </a:r>
            <a:endParaRPr lang="en-NZ" sz="2800" spc="-51" dirty="0">
              <a:latin typeface="+mj-lt"/>
            </a:endParaRPr>
          </a:p>
        </p:txBody>
      </p:sp>
    </p:spTree>
    <p:extLst>
      <p:ext uri="{BB962C8B-B14F-4D97-AF65-F5344CB8AC3E}">
        <p14:creationId xmlns:p14="http://schemas.microsoft.com/office/powerpoint/2010/main" val="339538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smtClean="0"/>
              <a:t>Store Access Policy </a:t>
            </a:r>
            <a:r>
              <a:rPr lang="en-NZ" sz="4000" dirty="0"/>
              <a:t>– Policy Based Signatures</a:t>
            </a:r>
            <a:endParaRPr lang="en-NZ" sz="4000" b="1" dirty="0"/>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buNone/>
            </a:pPr>
            <a:endParaRPr lang="en-NZ" sz="2800" b="1" dirty="0" smtClean="0">
              <a:latin typeface="+mn-lt"/>
            </a:endParaRPr>
          </a:p>
          <a:p>
            <a:pPr marL="0" indent="0" algn="l">
              <a:spcBef>
                <a:spcPts val="1200"/>
              </a:spcBef>
              <a:buNone/>
            </a:pPr>
            <a:r>
              <a:rPr lang="en-NZ" sz="2800" b="1" dirty="0" smtClean="0">
                <a:latin typeface="+mn-lt"/>
              </a:rPr>
              <a:t>Create </a:t>
            </a:r>
            <a:r>
              <a:rPr lang="en-NZ" sz="2800" b="1" dirty="0">
                <a:latin typeface="+mn-lt"/>
              </a:rPr>
              <a:t>Shared Access Signature URL</a:t>
            </a:r>
          </a:p>
          <a:p>
            <a:pPr marL="252000" lvl="1" indent="0">
              <a:lnSpc>
                <a:spcPct val="110000"/>
              </a:lnSpc>
              <a:spcBef>
                <a:spcPts val="1200"/>
              </a:spcBef>
              <a:buNone/>
            </a:pPr>
            <a:r>
              <a:rPr lang="en-US" sz="2800" spc="-51" dirty="0" smtClean="0">
                <a:latin typeface="+mj-lt"/>
              </a:rPr>
              <a:t>Signed resource </a:t>
            </a:r>
            <a:r>
              <a:rPr lang="en-NZ" sz="2800" spc="-51" dirty="0">
                <a:latin typeface="+mj-lt"/>
              </a:rPr>
              <a:t>Blob or Container</a:t>
            </a:r>
          </a:p>
          <a:p>
            <a:pPr marL="252000" lvl="1" indent="0">
              <a:lnSpc>
                <a:spcPct val="110000"/>
              </a:lnSpc>
              <a:spcBef>
                <a:spcPts val="1200"/>
              </a:spcBef>
              <a:buNone/>
            </a:pPr>
            <a:r>
              <a:rPr lang="en-US" sz="2800" spc="-51" dirty="0" smtClean="0">
                <a:latin typeface="+mj-lt"/>
              </a:rPr>
              <a:t>Signed identifier </a:t>
            </a:r>
            <a:r>
              <a:rPr lang="en-NZ" sz="2800" spc="-51" dirty="0">
                <a:latin typeface="+mj-lt"/>
              </a:rPr>
              <a:t>Optional pointer to container policy</a:t>
            </a:r>
          </a:p>
          <a:p>
            <a:pPr marL="252000" lvl="1" indent="0">
              <a:lnSpc>
                <a:spcPct val="110000"/>
              </a:lnSpc>
              <a:spcBef>
                <a:spcPts val="1200"/>
              </a:spcBef>
              <a:buNone/>
            </a:pPr>
            <a:r>
              <a:rPr lang="en-US" sz="2800" spc="-51" dirty="0">
                <a:latin typeface="+mj-lt"/>
              </a:rPr>
              <a:t>Signature </a:t>
            </a:r>
            <a:r>
              <a:rPr lang="en-NZ" sz="2800" spc="-51" dirty="0">
                <a:latin typeface="+mj-lt"/>
              </a:rPr>
              <a:t>HMAC-SHA256 of above </a:t>
            </a:r>
            <a:r>
              <a:rPr lang="en-NZ" sz="2800" spc="-51" dirty="0" smtClean="0">
                <a:latin typeface="+mj-lt"/>
              </a:rPr>
              <a:t>fields</a:t>
            </a:r>
            <a:endParaRPr lang="en-NZ" sz="2800" spc="-51" dirty="0">
              <a:latin typeface="+mj-lt"/>
            </a:endParaRPr>
          </a:p>
        </p:txBody>
      </p:sp>
    </p:spTree>
    <p:extLst>
      <p:ext uri="{BB962C8B-B14F-4D97-AF65-F5344CB8AC3E}">
        <p14:creationId xmlns:p14="http://schemas.microsoft.com/office/powerpoint/2010/main" val="401444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NZ" sz="4000" dirty="0"/>
              <a:t>Store Access Policy – Policy Based Signatures</a:t>
            </a:r>
          </a:p>
        </p:txBody>
      </p:sp>
      <p:sp>
        <p:nvSpPr>
          <p:cNvPr id="3" name="Content Placeholder 2"/>
          <p:cNvSpPr>
            <a:spLocks noGrp="1"/>
          </p:cNvSpPr>
          <p:nvPr>
            <p:ph sz="quarter" idx="10"/>
          </p:nvPr>
        </p:nvSpPr>
        <p:spPr>
          <a:prstGeom prst="rect">
            <a:avLst/>
          </a:prstGeom>
        </p:spPr>
        <p:txBody>
          <a:bodyPr>
            <a:noAutofit/>
          </a:bodyPr>
          <a:lstStyle/>
          <a:p>
            <a:pPr marL="0" indent="0" algn="l">
              <a:spcBef>
                <a:spcPts val="1200"/>
              </a:spcBef>
              <a:spcAft>
                <a:spcPts val="900"/>
              </a:spcAft>
              <a:buNone/>
            </a:pPr>
            <a:endParaRPr lang="en-NZ" sz="2800" dirty="0" smtClean="0"/>
          </a:p>
          <a:p>
            <a:pPr marL="0" indent="0" algn="l">
              <a:spcBef>
                <a:spcPts val="1200"/>
              </a:spcBef>
              <a:spcAft>
                <a:spcPts val="900"/>
              </a:spcAft>
              <a:buNone/>
            </a:pPr>
            <a:r>
              <a:rPr lang="en-NZ" sz="2800" b="1" dirty="0" smtClean="0">
                <a:latin typeface="+mn-lt"/>
              </a:rPr>
              <a:t>Use </a:t>
            </a:r>
            <a:r>
              <a:rPr lang="en-NZ" sz="2800" b="1" dirty="0">
                <a:latin typeface="+mn-lt"/>
              </a:rPr>
              <a:t>case</a:t>
            </a:r>
          </a:p>
          <a:p>
            <a:pPr marL="252000" lvl="1" indent="0">
              <a:lnSpc>
                <a:spcPct val="110000"/>
              </a:lnSpc>
              <a:spcBef>
                <a:spcPts val="1200"/>
              </a:spcBef>
              <a:buNone/>
            </a:pPr>
            <a:r>
              <a:rPr lang="en-NZ" sz="2800" spc="-51" dirty="0">
                <a:latin typeface="+mj-lt"/>
              </a:rPr>
              <a:t>Providing revocable permissions to </a:t>
            </a:r>
            <a:r>
              <a:rPr lang="en-NZ" sz="2800" spc="-51" dirty="0" smtClean="0">
                <a:latin typeface="+mj-lt"/>
              </a:rPr>
              <a:t>certain users/groups</a:t>
            </a:r>
            <a:endParaRPr lang="en-NZ" sz="2800" spc="-51" dirty="0">
              <a:latin typeface="+mj-lt"/>
            </a:endParaRPr>
          </a:p>
          <a:p>
            <a:pPr marL="252000" lvl="1" indent="0">
              <a:lnSpc>
                <a:spcPct val="110000"/>
              </a:lnSpc>
              <a:spcBef>
                <a:spcPts val="1200"/>
              </a:spcBef>
              <a:buNone/>
            </a:pPr>
            <a:r>
              <a:rPr lang="en-NZ" sz="2800" spc="-51" dirty="0">
                <a:latin typeface="+mj-lt"/>
              </a:rPr>
              <a:t>To revoke: Delete or update container </a:t>
            </a:r>
            <a:r>
              <a:rPr lang="en-NZ" sz="2800" spc="-51" dirty="0" smtClean="0">
                <a:latin typeface="+mj-lt"/>
              </a:rPr>
              <a:t>policy</a:t>
            </a:r>
            <a:endParaRPr lang="en-NZ" sz="2800" spc="-51" dirty="0">
              <a:latin typeface="+mj-lt"/>
            </a:endParaRPr>
          </a:p>
        </p:txBody>
      </p:sp>
    </p:spTree>
    <p:extLst>
      <p:ext uri="{BB962C8B-B14F-4D97-AF65-F5344CB8AC3E}">
        <p14:creationId xmlns:p14="http://schemas.microsoft.com/office/powerpoint/2010/main" val="2676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9524" y="2379905"/>
            <a:ext cx="12201524" cy="2098190"/>
          </a:xfrm>
          <a:prstGeom prst="rect">
            <a:avLst/>
          </a:prstGeom>
          <a:solidFill>
            <a:schemeClr val="bg1">
              <a:lumMod val="95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r>
              <a:rPr lang="en-NZ" sz="2800" spc="-51" dirty="0">
                <a:solidFill>
                  <a:srgbClr val="000000"/>
                </a:solidFill>
                <a:latin typeface="Courier New" panose="02070309020205020404" pitchFamily="49" charset="0"/>
                <a:cs typeface="Courier New" panose="02070309020205020404" pitchFamily="49" charset="0"/>
              </a:rPr>
              <a:t>http://...blob.../pics/image.jpg?</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err="1">
                <a:solidFill>
                  <a:srgbClr val="000000"/>
                </a:solidFill>
                <a:latin typeface="Courier New" panose="02070309020205020404" pitchFamily="49" charset="0"/>
                <a:cs typeface="Courier New" panose="02070309020205020404" pitchFamily="49" charset="0"/>
              </a:rPr>
              <a:t>sr</a:t>
            </a:r>
            <a:r>
              <a:rPr lang="en-NZ" sz="2800" spc="-51" dirty="0">
                <a:solidFill>
                  <a:srgbClr val="000000"/>
                </a:solidFill>
                <a:latin typeface="Courier New" panose="02070309020205020404" pitchFamily="49" charset="0"/>
                <a:cs typeface="Courier New" panose="02070309020205020404" pitchFamily="49" charset="0"/>
              </a:rPr>
              <a:t>=</a:t>
            </a:r>
            <a:r>
              <a:rPr lang="en-NZ" sz="2800" spc="-51" dirty="0" err="1">
                <a:solidFill>
                  <a:srgbClr val="000000"/>
                </a:solidFill>
                <a:latin typeface="Courier New" panose="02070309020205020404" pitchFamily="49" charset="0"/>
                <a:cs typeface="Courier New" panose="02070309020205020404" pitchFamily="49" charset="0"/>
              </a:rPr>
              <a:t>c&amp;si</a:t>
            </a:r>
            <a:r>
              <a:rPr lang="en-NZ" sz="2800" spc="-51" dirty="0">
                <a:solidFill>
                  <a:srgbClr val="000000"/>
                </a:solidFill>
                <a:latin typeface="Courier New" panose="02070309020205020404" pitchFamily="49" charset="0"/>
                <a:cs typeface="Courier New" panose="02070309020205020404" pitchFamily="49" charset="0"/>
              </a:rPr>
              <a:t>=MyUploadPolicyForUserID12345</a:t>
            </a:r>
            <a:br>
              <a:rPr lang="en-NZ" sz="2800" spc="-51" dirty="0">
                <a:solidFill>
                  <a:srgbClr val="000000"/>
                </a:solidFill>
                <a:latin typeface="Courier New" panose="02070309020205020404" pitchFamily="49" charset="0"/>
                <a:cs typeface="Courier New" panose="02070309020205020404" pitchFamily="49" charset="0"/>
              </a:rPr>
            </a:br>
            <a:r>
              <a:rPr lang="en-NZ" sz="2800" spc="-51" dirty="0">
                <a:solidFill>
                  <a:srgbClr val="000000"/>
                </a:solidFill>
                <a:latin typeface="Courier New" panose="02070309020205020404" pitchFamily="49" charset="0"/>
                <a:cs typeface="Courier New" panose="02070309020205020404" pitchFamily="49" charset="0"/>
              </a:rPr>
              <a:t>&amp;sig=dD80ihBh5jfNpymO5Hg1IdiJIEvHcJpCMiCMnN%2fRnbI%3d</a:t>
            </a:r>
          </a:p>
        </p:txBody>
      </p:sp>
      <p:sp>
        <p:nvSpPr>
          <p:cNvPr id="2" name="Title 1"/>
          <p:cNvSpPr>
            <a:spLocks noGrp="1"/>
          </p:cNvSpPr>
          <p:nvPr>
            <p:ph type="title" idx="4294967295"/>
          </p:nvPr>
        </p:nvSpPr>
        <p:spPr>
          <a:xfrm>
            <a:off x="-9525" y="0"/>
            <a:ext cx="12201525" cy="812800"/>
          </a:xfrm>
          <a:prstGeom prst="rect">
            <a:avLst/>
          </a:prstGeom>
        </p:spPr>
        <p:txBody>
          <a:bodyPr>
            <a:normAutofit fontScale="90000"/>
          </a:bodyPr>
          <a:lstStyle/>
          <a:p>
            <a:r>
              <a:rPr lang="en-NZ" dirty="0"/>
              <a:t>Store Access </a:t>
            </a:r>
            <a:r>
              <a:rPr lang="en-NZ" dirty="0" smtClean="0"/>
              <a:t>Policy</a:t>
            </a:r>
            <a:br>
              <a:rPr lang="en-NZ" dirty="0" smtClean="0"/>
            </a:br>
            <a:r>
              <a:rPr lang="en-NZ" sz="4400" dirty="0" err="1" smtClean="0"/>
              <a:t>Policy</a:t>
            </a:r>
            <a:r>
              <a:rPr lang="en-NZ" sz="4400" dirty="0" smtClean="0"/>
              <a:t> </a:t>
            </a:r>
            <a:r>
              <a:rPr lang="en-NZ" sz="4400" dirty="0"/>
              <a:t>Based Signatures</a:t>
            </a:r>
          </a:p>
        </p:txBody>
      </p:sp>
    </p:spTree>
    <p:extLst>
      <p:ext uri="{BB962C8B-B14F-4D97-AF65-F5344CB8AC3E}">
        <p14:creationId xmlns:p14="http://schemas.microsoft.com/office/powerpoint/2010/main" val="274875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Shared Access Signatures</a:t>
            </a:r>
            <a:endParaRPr lang="en-US" dirty="0"/>
          </a:p>
        </p:txBody>
      </p:sp>
    </p:spTree>
    <p:extLst>
      <p:ext uri="{BB962C8B-B14F-4D97-AF65-F5344CB8AC3E}">
        <p14:creationId xmlns:p14="http://schemas.microsoft.com/office/powerpoint/2010/main" val="87626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Files</a:t>
            </a:r>
            <a:endParaRPr lang="en-US" dirty="0"/>
          </a:p>
        </p:txBody>
      </p:sp>
    </p:spTree>
    <p:extLst>
      <p:ext uri="{BB962C8B-B14F-4D97-AF65-F5344CB8AC3E}">
        <p14:creationId xmlns:p14="http://schemas.microsoft.com/office/powerpoint/2010/main" val="284115227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Blobs</a:t>
            </a:r>
            <a:endParaRPr lang="en-US" dirty="0"/>
          </a:p>
        </p:txBody>
      </p:sp>
    </p:spTree>
    <p:extLst>
      <p:ext uri="{BB962C8B-B14F-4D97-AF65-F5344CB8AC3E}">
        <p14:creationId xmlns:p14="http://schemas.microsoft.com/office/powerpoint/2010/main" val="888477574"/>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2241" y="381093"/>
            <a:ext cx="1627518" cy="1409102"/>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Files</a:t>
            </a:r>
            <a:endParaRPr lang="en-US" sz="11500" dirty="0"/>
          </a:p>
        </p:txBody>
      </p:sp>
    </p:spTree>
    <p:extLst>
      <p:ext uri="{BB962C8B-B14F-4D97-AF65-F5344CB8AC3E}">
        <p14:creationId xmlns:p14="http://schemas.microsoft.com/office/powerpoint/2010/main" val="400981028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hidden="1"/>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endParaRPr lang="en-US" dirty="0"/>
          </a:p>
        </p:txBody>
      </p:sp>
      <p:sp>
        <p:nvSpPr>
          <p:cNvPr id="3" name="Title 2"/>
          <p:cNvSpPr>
            <a:spLocks noGrp="1"/>
          </p:cNvSpPr>
          <p:nvPr>
            <p:ph type="title"/>
          </p:nvPr>
        </p:nvSpPr>
        <p:spPr/>
        <p:txBody>
          <a:bodyPr/>
          <a:lstStyle/>
          <a:p>
            <a:r>
              <a:rPr lang="en-US" dirty="0"/>
              <a:t>Azure Files – Customer </a:t>
            </a:r>
            <a:r>
              <a:rPr lang="en-US" dirty="0" smtClean="0"/>
              <a:t>Quotes</a:t>
            </a:r>
            <a:r>
              <a:rPr lang="en-US" dirty="0"/>
              <a:t/>
            </a:r>
            <a:br>
              <a:rPr lang="en-US" dirty="0"/>
            </a:br>
            <a:endParaRPr lang="en-US" dirty="0"/>
          </a:p>
        </p:txBody>
      </p:sp>
      <p:sp>
        <p:nvSpPr>
          <p:cNvPr id="4" name="Content Placeholder 3"/>
          <p:cNvSpPr>
            <a:spLocks noGrp="1"/>
          </p:cNvSpPr>
          <p:nvPr>
            <p:ph sz="quarter" idx="10"/>
          </p:nvPr>
        </p:nvSpPr>
        <p:spPr/>
        <p:txBody>
          <a:bodyPr/>
          <a:lstStyle/>
          <a:p>
            <a:pPr marL="252000" indent="0">
              <a:buNone/>
            </a:pPr>
            <a:r>
              <a:rPr lang="en-US" sz="3200" dirty="0">
                <a:solidFill>
                  <a:srgbClr val="0088EE"/>
                </a:solidFill>
              </a:rPr>
              <a:t>“I wish I could go to storage and provision a cloud drive, giving it a namespace, and that drive would then be UNC-addressable by the OSes.”</a:t>
            </a:r>
          </a:p>
          <a:p>
            <a:pPr marL="252000" indent="0">
              <a:buNone/>
            </a:pPr>
            <a:r>
              <a:rPr lang="en-US" sz="3200" dirty="0">
                <a:solidFill>
                  <a:srgbClr val="0088EE"/>
                </a:solidFill>
              </a:rPr>
              <a:t>“I need two VM's running with a shared drive. One will write to the drive, the other will read [it].”</a:t>
            </a:r>
          </a:p>
          <a:p>
            <a:pPr marL="252000" indent="0">
              <a:buNone/>
            </a:pPr>
            <a:r>
              <a:rPr lang="en-US" sz="3200" dirty="0">
                <a:solidFill>
                  <a:srgbClr val="0088EE"/>
                </a:solidFill>
              </a:rPr>
              <a:t>“Hi, I have two VM's in Microsoft Azure. All I want to do is set up a file share between them. Is this possible?”</a:t>
            </a:r>
          </a:p>
          <a:p>
            <a:pPr marL="252000" indent="0">
              <a:buNone/>
            </a:pPr>
            <a:r>
              <a:rPr lang="en-US" sz="3200" dirty="0">
                <a:solidFill>
                  <a:srgbClr val="0088EE"/>
                </a:solidFill>
              </a:rPr>
              <a:t>“Is it possible to share a secondary disk between different VM instances?”</a:t>
            </a:r>
          </a:p>
        </p:txBody>
      </p:sp>
    </p:spTree>
    <p:extLst>
      <p:ext uri="{BB962C8B-B14F-4D97-AF65-F5344CB8AC3E}">
        <p14:creationId xmlns:p14="http://schemas.microsoft.com/office/powerpoint/2010/main" val="36704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4">
                                            <p:txEl>
                                              <p:pRg st="0" end="0"/>
                                            </p:txEl>
                                          </p:spTgt>
                                        </p:tgtEl>
                                        <p:attrNameLst>
                                          <p:attrName>style.color</p:attrName>
                                        </p:attrNameLst>
                                      </p:cBhvr>
                                      <p:to>
                                        <a:srgbClr val="0088EE"/>
                                      </p:to>
                                    </p:animClr>
                                  </p:childTnLst>
                                </p:cTn>
                              </p:par>
                              <p:par>
                                <p:cTn id="11" presetID="3" presetClass="emph" presetSubtype="2" fill="hold" nodeType="withEffect">
                                  <p:stCondLst>
                                    <p:cond delay="250"/>
                                  </p:stCondLst>
                                  <p:childTnLst>
                                    <p:animClr clrSpc="rgb" dir="cw">
                                      <p:cBhvr override="childStyle">
                                        <p:cTn id="12" dur="500" fill="hold"/>
                                        <p:tgtEl>
                                          <p:spTgt spid="4">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4">
                                            <p:txEl>
                                              <p:pRg st="1" end="1"/>
                                            </p:txEl>
                                          </p:spTgt>
                                        </p:tgtEl>
                                        <p:attrNameLst>
                                          <p:attrName>style.color</p:attrName>
                                        </p:attrNameLst>
                                      </p:cBhvr>
                                      <p:to>
                                        <a:srgbClr val="0088EE"/>
                                      </p:to>
                                    </p:animClr>
                                  </p:childTnLst>
                                </p:cTn>
                              </p:par>
                              <p:par>
                                <p:cTn id="17" presetID="3" presetClass="emph" presetSubtype="2" fill="hold" nodeType="withEffect">
                                  <p:stCondLst>
                                    <p:cond delay="250"/>
                                  </p:stCondLst>
                                  <p:childTnLst>
                                    <p:animClr clrSpc="rgb" dir="cw">
                                      <p:cBhvr override="childStyle">
                                        <p:cTn id="18" dur="500" fill="hold"/>
                                        <p:tgtEl>
                                          <p:spTgt spid="4">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4">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4">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3600" dirty="0" smtClean="0">
                <a:solidFill>
                  <a:srgbClr val="000000"/>
                </a:solidFill>
              </a:rPr>
              <a:t>Sharing Files – The old way</a:t>
            </a:r>
            <a:endParaRPr lang="en-US" sz="3600" dirty="0">
              <a:solidFill>
                <a:srgbClr val="000000"/>
              </a:solidFill>
            </a:endParaRPr>
          </a:p>
        </p:txBody>
      </p:sp>
      <p:sp>
        <p:nvSpPr>
          <p:cNvPr id="2" name="Text Placeholder 1"/>
          <p:cNvSpPr>
            <a:spLocks noGrp="1"/>
          </p:cNvSpPr>
          <p:nvPr>
            <p:ph sz="quarter" idx="10"/>
          </p:nvPr>
        </p:nvSpPr>
        <p:spPr>
          <a:prstGeom prst="rect">
            <a:avLst/>
          </a:prstGeom>
        </p:spPr>
        <p:txBody>
          <a:bodyPr>
            <a:noAutofit/>
          </a:bodyPr>
          <a:lstStyle/>
          <a:p>
            <a:pPr marL="0" indent="0" algn="l">
              <a:lnSpc>
                <a:spcPct val="150000"/>
              </a:lnSpc>
              <a:spcBef>
                <a:spcPts val="600"/>
              </a:spcBef>
              <a:buNone/>
            </a:pPr>
            <a:r>
              <a:rPr lang="en-US" sz="2400" dirty="0"/>
              <a:t>Setup an </a:t>
            </a:r>
            <a:r>
              <a:rPr lang="en-US" sz="2400" dirty="0" err="1"/>
              <a:t>IaaS</a:t>
            </a:r>
            <a:r>
              <a:rPr lang="en-US" sz="2400" dirty="0"/>
              <a:t> VM to host a File Share backed by an </a:t>
            </a:r>
            <a:r>
              <a:rPr lang="en-US" sz="2400" dirty="0" err="1"/>
              <a:t>IaaS</a:t>
            </a:r>
            <a:r>
              <a:rPr lang="en-US" sz="2400" dirty="0"/>
              <a:t> Disk</a:t>
            </a:r>
          </a:p>
          <a:p>
            <a:pPr marL="0" indent="0" algn="l">
              <a:lnSpc>
                <a:spcPct val="150000"/>
              </a:lnSpc>
              <a:spcBef>
                <a:spcPts val="600"/>
              </a:spcBef>
              <a:buNone/>
            </a:pPr>
            <a:r>
              <a:rPr lang="en-US" sz="2400" dirty="0"/>
              <a:t>Write code to find the </a:t>
            </a:r>
            <a:r>
              <a:rPr lang="en-US" sz="2400" dirty="0" err="1"/>
              <a:t>IaaS</a:t>
            </a:r>
            <a:r>
              <a:rPr lang="en-US" sz="2400" dirty="0"/>
              <a:t> File Share from the rest of the VMs in your service.</a:t>
            </a:r>
          </a:p>
          <a:p>
            <a:pPr marL="0" indent="0" algn="l">
              <a:lnSpc>
                <a:spcPct val="150000"/>
              </a:lnSpc>
              <a:spcBef>
                <a:spcPts val="600"/>
              </a:spcBef>
              <a:buNone/>
            </a:pPr>
            <a:r>
              <a:rPr lang="en-US" sz="2400" dirty="0"/>
              <a:t>Write some code to provide high availability </a:t>
            </a:r>
          </a:p>
          <a:p>
            <a:pPr marL="15502" indent="0">
              <a:lnSpc>
                <a:spcPct val="150000"/>
              </a:lnSpc>
              <a:spcBef>
                <a:spcPts val="600"/>
              </a:spcBef>
              <a:buNone/>
            </a:pPr>
            <a:r>
              <a:rPr lang="en-US" sz="2400" dirty="0"/>
              <a:t>Handle host upgrades, node failures</a:t>
            </a:r>
          </a:p>
          <a:p>
            <a:pPr marL="0" indent="0" algn="l">
              <a:lnSpc>
                <a:spcPct val="150000"/>
              </a:lnSpc>
              <a:spcBef>
                <a:spcPts val="600"/>
              </a:spcBef>
              <a:buNone/>
            </a:pPr>
            <a:r>
              <a:rPr lang="en-US" sz="2400" dirty="0"/>
              <a:t>You can only access the File Share from other VMs</a:t>
            </a:r>
          </a:p>
        </p:txBody>
      </p:sp>
      <p:grpSp>
        <p:nvGrpSpPr>
          <p:cNvPr id="8" name="Group 7"/>
          <p:cNvGrpSpPr/>
          <p:nvPr/>
        </p:nvGrpSpPr>
        <p:grpSpPr>
          <a:xfrm>
            <a:off x="3286260" y="1794737"/>
            <a:ext cx="8533032" cy="1728132"/>
            <a:chOff x="1829484" y="5092118"/>
            <a:chExt cx="8533032" cy="1728132"/>
          </a:xfrm>
        </p:grpSpPr>
        <p:cxnSp>
          <p:nvCxnSpPr>
            <p:cNvPr id="9" name="Straight Arrow Connector 8"/>
            <p:cNvCxnSpPr>
              <a:stCxn id="4" idx="2"/>
              <a:endCxn id="21" idx="0"/>
            </p:cNvCxnSpPr>
            <p:nvPr/>
          </p:nvCxnSpPr>
          <p:spPr>
            <a:xfrm>
              <a:off x="2332662" y="5774588"/>
              <a:ext cx="2001487"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2"/>
              <a:endCxn id="21" idx="0"/>
            </p:cNvCxnSpPr>
            <p:nvPr/>
          </p:nvCxnSpPr>
          <p:spPr>
            <a:xfrm>
              <a:off x="3666987" y="5774588"/>
              <a:ext cx="667162"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a:endCxn id="21" idx="0"/>
            </p:cNvCxnSpPr>
            <p:nvPr/>
          </p:nvCxnSpPr>
          <p:spPr>
            <a:xfrm flipH="1">
              <a:off x="4334149" y="5774588"/>
              <a:ext cx="667163"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21" idx="0"/>
            </p:cNvCxnSpPr>
            <p:nvPr/>
          </p:nvCxnSpPr>
          <p:spPr>
            <a:xfrm flipH="1">
              <a:off x="4334149" y="5774588"/>
              <a:ext cx="2001489" cy="2487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829484" y="5092118"/>
              <a:ext cx="8533032" cy="1728132"/>
              <a:chOff x="3161221" y="4890782"/>
              <a:chExt cx="8533032" cy="1728132"/>
            </a:xfrm>
          </p:grpSpPr>
          <p:grpSp>
            <p:nvGrpSpPr>
              <p:cNvPr id="58" name="Group 57"/>
              <p:cNvGrpSpPr/>
              <p:nvPr/>
            </p:nvGrpSpPr>
            <p:grpSpPr>
              <a:xfrm>
                <a:off x="3161221" y="4890782"/>
                <a:ext cx="5009331" cy="682470"/>
                <a:chOff x="3287056" y="4798503"/>
                <a:chExt cx="5009331" cy="682470"/>
              </a:xfrm>
            </p:grpSpPr>
            <p:sp>
              <p:nvSpPr>
                <p:cNvPr id="4" name="Flowchart: Process 3"/>
                <p:cNvSpPr/>
                <p:nvPr/>
              </p:nvSpPr>
              <p:spPr bwMode="auto">
                <a:xfrm>
                  <a:off x="328705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5" name="Flowchart: Process 4"/>
                <p:cNvSpPr/>
                <p:nvPr/>
              </p:nvSpPr>
              <p:spPr bwMode="auto">
                <a:xfrm>
                  <a:off x="4621381"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6" name="Flowchart: Process 5"/>
                <p:cNvSpPr/>
                <p:nvPr/>
              </p:nvSpPr>
              <p:spPr bwMode="auto">
                <a:xfrm>
                  <a:off x="5955706"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7290032" y="4798503"/>
                  <a:ext cx="1006355" cy="682470"/>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21" name="Flowchart: Process 20"/>
              <p:cNvSpPr/>
              <p:nvPr/>
            </p:nvSpPr>
            <p:spPr bwMode="auto">
              <a:xfrm>
                <a:off x="4248308" y="5821959"/>
                <a:ext cx="2835156"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(Sharing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Disk)</a:t>
                </a:r>
              </a:p>
            </p:txBody>
          </p:sp>
          <p:sp>
            <p:nvSpPr>
              <p:cNvPr id="22" name="Flowchart: Process 21"/>
              <p:cNvSpPr/>
              <p:nvPr/>
            </p:nvSpPr>
            <p:spPr bwMode="auto">
              <a:xfrm>
                <a:off x="7604943" y="5821959"/>
                <a:ext cx="4089310" cy="796955"/>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Backup </a:t>
                </a: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VMs </a:t>
                </a:r>
                <a:br>
                  <a:rPr lang="en-US" sz="2353" dirty="0">
                    <a:gradFill>
                      <a:gsLst>
                        <a:gs pos="0">
                          <a:srgbClr val="FFFFFF"/>
                        </a:gs>
                        <a:gs pos="100000">
                          <a:srgbClr val="FFFFFF"/>
                        </a:gs>
                      </a:gsLst>
                      <a:lin ang="5400000" scaled="0"/>
                    </a:gradFill>
                    <a:latin typeface="+mj-lt"/>
                    <a:ea typeface="Segoe UI" pitchFamily="34" charset="0"/>
                    <a:cs typeface="Segoe UI" pitchFamily="34" charset="0"/>
                  </a:rPr>
                </a:br>
                <a:r>
                  <a:rPr lang="en-US" sz="2353" dirty="0">
                    <a:gradFill>
                      <a:gsLst>
                        <a:gs pos="0">
                          <a:srgbClr val="FFFFFF"/>
                        </a:gs>
                        <a:gs pos="100000">
                          <a:srgbClr val="FFFFFF"/>
                        </a:gs>
                      </a:gsLst>
                      <a:lin ang="5400000" scaled="0"/>
                    </a:gradFill>
                    <a:latin typeface="+mj-lt"/>
                    <a:ea typeface="Segoe UI" pitchFamily="34" charset="0"/>
                    <a:cs typeface="Segoe UI" pitchFamily="34" charset="0"/>
                  </a:rPr>
                  <a:t>(Mount/Share after failover)</a:t>
                </a:r>
              </a:p>
            </p:txBody>
          </p:sp>
        </p:grpSp>
      </p:grpSp>
    </p:spTree>
    <p:extLst>
      <p:ext uri="{BB962C8B-B14F-4D97-AF65-F5344CB8AC3E}">
        <p14:creationId xmlns:p14="http://schemas.microsoft.com/office/powerpoint/2010/main" val="337618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2">
                                            <p:txEl>
                                              <p:pRg st="1" end="1"/>
                                            </p:txEl>
                                          </p:spTgt>
                                        </p:tgtEl>
                                      </p:cBhvr>
                                    </p:animEffect>
                                    <p:set>
                                      <p:cBhvr>
                                        <p:cTn id="10" dur="1" fill="hold">
                                          <p:stCondLst>
                                            <p:cond delay="499"/>
                                          </p:stCondLst>
                                        </p:cTn>
                                        <p:tgtEl>
                                          <p:spTgt spid="2">
                                            <p:txEl>
                                              <p:pRg st="1" end="1"/>
                                            </p:txEl>
                                          </p:spTgt>
                                        </p:tgtEl>
                                        <p:attrNameLst>
                                          <p:attrName>style.visibility</p:attrName>
                                        </p:attrNameLst>
                                      </p:cBhvr>
                                      <p:to>
                                        <p:strVal val="hidden"/>
                                      </p:to>
                                    </p:set>
                                  </p:childTnLst>
                                </p:cTn>
                              </p:par>
                              <p:par>
                                <p:cTn id="11" presetID="10" presetClass="exit" presetSubtype="0" fill="hold" grpId="0" nodeType="withEffect">
                                  <p:stCondLst>
                                    <p:cond delay="1000"/>
                                  </p:stCondLst>
                                  <p:childTnLst>
                                    <p:animEffect transition="out" filter="fade">
                                      <p:cBhvr>
                                        <p:cTn id="12" dur="500"/>
                                        <p:tgtEl>
                                          <p:spTgt spid="2">
                                            <p:txEl>
                                              <p:pRg st="2" end="2"/>
                                            </p:txEl>
                                          </p:spTgt>
                                        </p:tgtEl>
                                      </p:cBhvr>
                                    </p:animEffect>
                                    <p:set>
                                      <p:cBhvr>
                                        <p:cTn id="13" dur="1" fill="hold">
                                          <p:stCondLst>
                                            <p:cond delay="499"/>
                                          </p:stCondLst>
                                        </p:cTn>
                                        <p:tgtEl>
                                          <p:spTgt spid="2">
                                            <p:txEl>
                                              <p:pRg st="2" end="2"/>
                                            </p:txEl>
                                          </p:spTgt>
                                        </p:tgtEl>
                                        <p:attrNameLst>
                                          <p:attrName>style.visibility</p:attrName>
                                        </p:attrNameLst>
                                      </p:cBhvr>
                                      <p:to>
                                        <p:strVal val="hidden"/>
                                      </p:to>
                                    </p:set>
                                  </p:childTnLst>
                                </p:cTn>
                              </p:par>
                              <p:par>
                                <p:cTn id="14" presetID="10" presetClass="exit" presetSubtype="0" fill="hold" grpId="0" nodeType="withEffect">
                                  <p:stCondLst>
                                    <p:cond delay="1500"/>
                                  </p:stCondLst>
                                  <p:childTnLst>
                                    <p:animEffect transition="out" filter="fade">
                                      <p:cBhvr>
                                        <p:cTn id="15" dur="500"/>
                                        <p:tgtEl>
                                          <p:spTgt spid="2">
                                            <p:txEl>
                                              <p:pRg st="3" end="3"/>
                                            </p:txEl>
                                          </p:spTgt>
                                        </p:tgtEl>
                                      </p:cBhvr>
                                    </p:animEffect>
                                    <p:set>
                                      <p:cBhvr>
                                        <p:cTn id="16" dur="1" fill="hold">
                                          <p:stCondLst>
                                            <p:cond delay="499"/>
                                          </p:stCondLst>
                                        </p:cTn>
                                        <p:tgtEl>
                                          <p:spTgt spid="2">
                                            <p:txEl>
                                              <p:pRg st="3" end="3"/>
                                            </p:txEl>
                                          </p:spTgt>
                                        </p:tgtEl>
                                        <p:attrNameLst>
                                          <p:attrName>style.visibility</p:attrName>
                                        </p:attrNameLst>
                                      </p:cBhvr>
                                      <p:to>
                                        <p:strVal val="hidden"/>
                                      </p:to>
                                    </p:set>
                                  </p:childTnLst>
                                </p:cTn>
                              </p:par>
                              <p:par>
                                <p:cTn id="17" presetID="10" presetClass="exit" presetSubtype="0" fill="hold" grpId="0" nodeType="withEffect">
                                  <p:stCondLst>
                                    <p:cond delay="2000"/>
                                  </p:stCondLst>
                                  <p:childTnLst>
                                    <p:animEffect transition="out" filter="fade">
                                      <p:cBhvr>
                                        <p:cTn id="18" dur="500"/>
                                        <p:tgtEl>
                                          <p:spTgt spid="2">
                                            <p:txEl>
                                              <p:pRg st="4" end="4"/>
                                            </p:txEl>
                                          </p:spTgt>
                                        </p:tgtEl>
                                      </p:cBhvr>
                                    </p:animEffect>
                                    <p:set>
                                      <p:cBhvr>
                                        <p:cTn id="19" dur="1" fill="hold">
                                          <p:stCondLst>
                                            <p:cond delay="499"/>
                                          </p:stCondLst>
                                        </p:cTn>
                                        <p:tgtEl>
                                          <p:spTgt spid="2">
                                            <p:txEl>
                                              <p:pRg st="4" end="4"/>
                                            </p:txEl>
                                          </p:spTgt>
                                        </p:tgtEl>
                                        <p:attrNameLst>
                                          <p:attrName>style.visibility</p:attrName>
                                        </p:attrNameLst>
                                      </p:cBhvr>
                                      <p:to>
                                        <p:strVal val="hidden"/>
                                      </p:to>
                                    </p:set>
                                  </p:childTnLst>
                                </p:cTn>
                              </p:par>
                              <p:par>
                                <p:cTn id="20" presetID="42" presetClass="entr" presetSubtype="0" fill="hold"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751924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 – Usage</a:t>
            </a:r>
            <a:endParaRPr lang="en-US" sz="1765" dirty="0">
              <a:solidFill>
                <a:srgbClr val="000000"/>
              </a:solidFill>
            </a:endParaRPr>
          </a:p>
        </p:txBody>
      </p:sp>
      <p:sp>
        <p:nvSpPr>
          <p:cNvPr id="5" name="Content Placeholder 4"/>
          <p:cNvSpPr>
            <a:spLocks noGrp="1"/>
          </p:cNvSpPr>
          <p:nvPr>
            <p:ph sz="quarter" idx="10"/>
          </p:nvPr>
        </p:nvSpPr>
        <p:spPr/>
        <p:txBody>
          <a:bodyPr/>
          <a:lstStyle/>
          <a:p>
            <a:pPr>
              <a:lnSpc>
                <a:spcPct val="200000"/>
              </a:lnSpc>
            </a:pPr>
            <a:r>
              <a:rPr lang="en-US" sz="3200" dirty="0"/>
              <a:t>Share data across VMs and applications</a:t>
            </a:r>
          </a:p>
          <a:p>
            <a:pPr>
              <a:lnSpc>
                <a:spcPct val="200000"/>
              </a:lnSpc>
            </a:pPr>
            <a:r>
              <a:rPr lang="en-US" sz="3200" dirty="0"/>
              <a:t>Share settings throughout services</a:t>
            </a:r>
          </a:p>
          <a:p>
            <a:pPr>
              <a:lnSpc>
                <a:spcPct val="200000"/>
              </a:lnSpc>
            </a:pPr>
            <a:r>
              <a:rPr lang="en-US" sz="3200" dirty="0" smtClean="0"/>
              <a:t>Dev/Test/Debug</a:t>
            </a:r>
            <a:endParaRPr lang="en-US" sz="3200" dirty="0"/>
          </a:p>
        </p:txBody>
      </p:sp>
    </p:spTree>
    <p:extLst>
      <p:ext uri="{BB962C8B-B14F-4D97-AF65-F5344CB8AC3E}">
        <p14:creationId xmlns:p14="http://schemas.microsoft.com/office/powerpoint/2010/main" val="299206752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Queues</a:t>
            </a:r>
            <a:endParaRPr lang="en-US" dirty="0"/>
          </a:p>
        </p:txBody>
      </p:sp>
    </p:spTree>
    <p:extLst>
      <p:ext uri="{BB962C8B-B14F-4D97-AF65-F5344CB8AC3E}">
        <p14:creationId xmlns:p14="http://schemas.microsoft.com/office/powerpoint/2010/main" val="418190460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Queue</a:t>
            </a:r>
            <a:endParaRPr lang="en-US" sz="11500" dirty="0"/>
          </a:p>
        </p:txBody>
      </p:sp>
      <p:pic>
        <p:nvPicPr>
          <p:cNvPr id="5" name="Picture 4"/>
          <p:cNvPicPr>
            <a:picLocks noChangeAspect="1"/>
          </p:cNvPicPr>
          <p:nvPr/>
        </p:nvPicPr>
        <p:blipFill>
          <a:blip r:embed="rId2"/>
          <a:stretch>
            <a:fillRect/>
          </a:stretch>
        </p:blipFill>
        <p:spPr>
          <a:xfrm>
            <a:off x="5283240" y="381094"/>
            <a:ext cx="1625520" cy="1409100"/>
          </a:xfrm>
          <a:prstGeom prst="rect">
            <a:avLst/>
          </a:prstGeom>
        </p:spPr>
      </p:pic>
    </p:spTree>
    <p:extLst>
      <p:ext uri="{BB962C8B-B14F-4D97-AF65-F5344CB8AC3E}">
        <p14:creationId xmlns:p14="http://schemas.microsoft.com/office/powerpoint/2010/main" val="240082658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a Queue?</a:t>
            </a:r>
            <a:endParaRPr lang="en-US" dirty="0"/>
          </a:p>
        </p:txBody>
      </p:sp>
      <p:sp>
        <p:nvSpPr>
          <p:cNvPr id="9" name="Content Placeholder 8"/>
          <p:cNvSpPr>
            <a:spLocks noGrp="1"/>
          </p:cNvSpPr>
          <p:nvPr>
            <p:ph sz="quarter" idx="10"/>
          </p:nvPr>
        </p:nvSpPr>
        <p:spPr/>
        <p:txBody>
          <a:bodyPr anchor="ctr"/>
          <a:lstStyle/>
          <a:p>
            <a:pPr marL="0" indent="0">
              <a:lnSpc>
                <a:spcPct val="150000"/>
              </a:lnSpc>
              <a:spcBef>
                <a:spcPts val="1200"/>
              </a:spcBef>
              <a:buNone/>
            </a:pPr>
            <a:r>
              <a:rPr lang="en-US" sz="3200" dirty="0">
                <a:solidFill>
                  <a:srgbClr val="0088EE"/>
                </a:solidFill>
              </a:rPr>
              <a:t>Queue length reflects how well the backend processing nodes are doing. </a:t>
            </a:r>
          </a:p>
          <a:p>
            <a:pPr marL="0" indent="0">
              <a:lnSpc>
                <a:spcPct val="150000"/>
              </a:lnSpc>
              <a:spcBef>
                <a:spcPts val="1200"/>
              </a:spcBef>
              <a:buNone/>
            </a:pPr>
            <a:r>
              <a:rPr lang="en-US" sz="3200" dirty="0">
                <a:solidFill>
                  <a:srgbClr val="0088EE"/>
                </a:solidFill>
              </a:rPr>
              <a:t>Decouples the application.</a:t>
            </a:r>
          </a:p>
          <a:p>
            <a:pPr marL="0" indent="0">
              <a:lnSpc>
                <a:spcPct val="150000"/>
              </a:lnSpc>
              <a:spcBef>
                <a:spcPts val="1200"/>
              </a:spcBef>
              <a:buNone/>
            </a:pPr>
            <a:r>
              <a:rPr lang="en-US" sz="3200" dirty="0">
                <a:solidFill>
                  <a:srgbClr val="0088EE"/>
                </a:solidFill>
              </a:rPr>
              <a:t>Flexibility of efficient resource usage within an application.</a:t>
            </a:r>
          </a:p>
          <a:p>
            <a:pPr marL="0" indent="0">
              <a:lnSpc>
                <a:spcPct val="150000"/>
              </a:lnSpc>
              <a:spcBef>
                <a:spcPts val="1200"/>
              </a:spcBef>
              <a:buNone/>
            </a:pPr>
            <a:r>
              <a:rPr lang="en-US" sz="3200" dirty="0">
                <a:solidFill>
                  <a:srgbClr val="0088EE"/>
                </a:solidFill>
              </a:rPr>
              <a:t>Absorb traffic bursts and reduce the impact of individual component failures. </a:t>
            </a:r>
          </a:p>
        </p:txBody>
      </p:sp>
    </p:spTree>
    <p:extLst>
      <p:ext uri="{BB962C8B-B14F-4D97-AF65-F5344CB8AC3E}">
        <p14:creationId xmlns:p14="http://schemas.microsoft.com/office/powerpoint/2010/main" val="54907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9">
                                            <p:txEl>
                                              <p:pRg st="0" end="0"/>
                                            </p:txEl>
                                          </p:spTgt>
                                        </p:tgtEl>
                                        <p:attrNameLst>
                                          <p:attrName>style.color</p:attrName>
                                        </p:attrNameLst>
                                      </p:cBhvr>
                                      <p:to>
                                        <a:srgbClr val="FFFFFF"/>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9">
                                            <p:txEl>
                                              <p:pRg st="0" end="0"/>
                                            </p:txEl>
                                          </p:spTgt>
                                        </p:tgtEl>
                                        <p:attrNameLst>
                                          <p:attrName>style.color</p:attrName>
                                        </p:attrNameLst>
                                      </p:cBhvr>
                                      <p:to>
                                        <a:srgbClr val="0088EE"/>
                                      </p:to>
                                    </p:animClr>
                                  </p:childTnLst>
                                </p:cTn>
                              </p:par>
                              <p:par>
                                <p:cTn id="11" presetID="3" presetClass="emph" presetSubtype="2" fill="hold" nodeType="withEffect">
                                  <p:stCondLst>
                                    <p:cond delay="200"/>
                                  </p:stCondLst>
                                  <p:childTnLst>
                                    <p:animClr clrSpc="rgb" dir="cw">
                                      <p:cBhvr override="childStyle">
                                        <p:cTn id="12" dur="500" fill="hold"/>
                                        <p:tgtEl>
                                          <p:spTgt spid="9">
                                            <p:txEl>
                                              <p:pRg st="1" end="1"/>
                                            </p:txEl>
                                          </p:spTgt>
                                        </p:tgtEl>
                                        <p:attrNameLst>
                                          <p:attrName>style.color</p:attrName>
                                        </p:attrNameLst>
                                      </p:cBhvr>
                                      <p:to>
                                        <a:srgbClr val="FFFFFF"/>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9">
                                            <p:txEl>
                                              <p:pRg st="1" end="1"/>
                                            </p:txEl>
                                          </p:spTgt>
                                        </p:tgtEl>
                                        <p:attrNameLst>
                                          <p:attrName>style.color</p:attrName>
                                        </p:attrNameLst>
                                      </p:cBhvr>
                                      <p:to>
                                        <a:srgbClr val="0088EE"/>
                                      </p:to>
                                    </p:animClr>
                                  </p:childTnLst>
                                </p:cTn>
                              </p:par>
                              <p:par>
                                <p:cTn id="17" presetID="3" presetClass="emph" presetSubtype="2" fill="hold" nodeType="withEffect">
                                  <p:stCondLst>
                                    <p:cond delay="200"/>
                                  </p:stCondLst>
                                  <p:childTnLst>
                                    <p:animClr clrSpc="rgb" dir="cw">
                                      <p:cBhvr override="childStyle">
                                        <p:cTn id="18" dur="500" fill="hold"/>
                                        <p:tgtEl>
                                          <p:spTgt spid="9">
                                            <p:txEl>
                                              <p:pRg st="2" end="2"/>
                                            </p:txEl>
                                          </p:spTgt>
                                        </p:tgtEl>
                                        <p:attrNameLst>
                                          <p:attrName>style.color</p:attrName>
                                        </p:attrNameLst>
                                      </p:cBhvr>
                                      <p:to>
                                        <a:srgbClr val="FFFFFF"/>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9">
                                            <p:txEl>
                                              <p:pRg st="2" end="2"/>
                                            </p:txEl>
                                          </p:spTgt>
                                        </p:tgtEl>
                                        <p:attrNameLst>
                                          <p:attrName>style.color</p:attrName>
                                        </p:attrNameLst>
                                      </p:cBhvr>
                                      <p:to>
                                        <a:srgbClr val="0088EE"/>
                                      </p:to>
                                    </p:animClr>
                                  </p:childTnLst>
                                </p:cTn>
                              </p:par>
                              <p:par>
                                <p:cTn id="23" presetID="3" presetClass="emph" presetSubtype="2" fill="hold" nodeType="withEffect">
                                  <p:stCondLst>
                                    <p:cond delay="250"/>
                                  </p:stCondLst>
                                  <p:childTnLst>
                                    <p:animClr clrSpc="rgb" dir="cw">
                                      <p:cBhvr override="childStyle">
                                        <p:cTn id="24" dur="500" fill="hold"/>
                                        <p:tgtEl>
                                          <p:spTgt spid="9">
                                            <p:txEl>
                                              <p:pRg st="3" end="3"/>
                                            </p:txEl>
                                          </p:spTgt>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Queue Components</a:t>
            </a:r>
            <a:endParaRPr lang="en-US" dirty="0"/>
          </a:p>
        </p:txBody>
      </p:sp>
      <p:sp>
        <p:nvSpPr>
          <p:cNvPr id="4" name="Content Placeholder 3"/>
          <p:cNvSpPr>
            <a:spLocks noGrp="1"/>
          </p:cNvSpPr>
          <p:nvPr>
            <p:ph sz="quarter" idx="10"/>
          </p:nvPr>
        </p:nvSpPr>
        <p:spPr>
          <a:xfrm>
            <a:off x="274712" y="2193928"/>
            <a:ext cx="7483833" cy="2719388"/>
          </a:xfrm>
        </p:spPr>
        <p:txBody>
          <a:bodyPr/>
          <a:lstStyle/>
          <a:p>
            <a:r>
              <a:rPr lang="en-US" sz="2800" dirty="0"/>
              <a:t>Storage Account: All access to Azure Storage is done through a storage account. </a:t>
            </a:r>
          </a:p>
          <a:p>
            <a:r>
              <a:rPr lang="en-US" sz="2800" dirty="0"/>
              <a:t>Queue: A queue contains a set of messages.</a:t>
            </a:r>
          </a:p>
          <a:p>
            <a:r>
              <a:rPr lang="en-US" sz="2800" dirty="0"/>
              <a:t>Message: A message, in any format, of up to 64KB.</a:t>
            </a:r>
          </a:p>
        </p:txBody>
      </p:sp>
      <p:pic>
        <p:nvPicPr>
          <p:cNvPr id="13"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641" y="2377120"/>
            <a:ext cx="3772426" cy="2353003"/>
          </a:xfrm>
          <a:prstGeom prst="rect">
            <a:avLst/>
          </a:prstGeom>
          <a:ln w="76200">
            <a:solidFill>
              <a:schemeClr val="bg1"/>
            </a:solidFill>
          </a:ln>
        </p:spPr>
      </p:pic>
    </p:spTree>
    <p:extLst>
      <p:ext uri="{BB962C8B-B14F-4D97-AF65-F5344CB8AC3E}">
        <p14:creationId xmlns:p14="http://schemas.microsoft.com/office/powerpoint/2010/main" val="283286399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http://{storage-account}.queue.core.windows.net/{queue}</a:t>
            </a:r>
          </a:p>
          <a:p>
            <a:pPr marL="0" indent="0">
              <a:buNone/>
            </a:pPr>
            <a:endParaRPr lang="en-US"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a:t>Queues are addressable using the following URL format</a:t>
            </a:r>
            <a:r>
              <a:rPr lang="en-US" sz="3600" dirty="0" smtClean="0"/>
              <a:t>:</a:t>
            </a:r>
            <a:endParaRPr lang="en-US" sz="3600" dirty="0"/>
          </a:p>
        </p:txBody>
      </p:sp>
    </p:spTree>
    <p:extLst>
      <p:ext uri="{BB962C8B-B14F-4D97-AF65-F5344CB8AC3E}">
        <p14:creationId xmlns:p14="http://schemas.microsoft.com/office/powerpoint/2010/main" val="217263761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URL </a:t>
            </a:r>
            <a:r>
              <a:rPr lang="en-US" dirty="0" smtClean="0"/>
              <a:t>format</a:t>
            </a:r>
            <a:endParaRPr lang="en-US" dirty="0"/>
          </a:p>
        </p:txBody>
      </p:sp>
      <p:sp>
        <p:nvSpPr>
          <p:cNvPr id="3" name="Text Placeholder 2"/>
          <p:cNvSpPr>
            <a:spLocks noGrp="1"/>
          </p:cNvSpPr>
          <p:nvPr>
            <p:ph type="body" sz="quarter" idx="11"/>
          </p:nvPr>
        </p:nvSpPr>
        <p:spPr>
          <a:xfrm>
            <a:off x="373984" y="4824404"/>
            <a:ext cx="10898979" cy="1139825"/>
          </a:xfrm>
        </p:spPr>
        <p:txBody>
          <a:bodyPr/>
          <a:lstStyle/>
          <a:p>
            <a:pPr marL="0" indent="0" algn="ctr">
              <a:buNone/>
            </a:pPr>
            <a:r>
              <a:rPr lang="en-US" sz="2800" dirty="0"/>
              <a:t> http://</a:t>
            </a:r>
            <a:r>
              <a:rPr lang="en-US" sz="2800" dirty="0" smtClean="0"/>
              <a:t>myaccount.queue.core.windows.net/imagesToDownload</a:t>
            </a:r>
            <a:endParaRPr lang="en-US" sz="2800" dirty="0"/>
          </a:p>
        </p:txBody>
      </p:sp>
      <p:sp>
        <p:nvSpPr>
          <p:cNvPr id="5" name="Text Placeholder 4"/>
          <p:cNvSpPr>
            <a:spLocks noGrp="1"/>
          </p:cNvSpPr>
          <p:nvPr>
            <p:ph type="body" sz="quarter" idx="12"/>
          </p:nvPr>
        </p:nvSpPr>
        <p:spPr>
          <a:xfrm>
            <a:off x="374748" y="3873501"/>
            <a:ext cx="10898216" cy="950913"/>
          </a:xfrm>
        </p:spPr>
        <p:txBody>
          <a:bodyPr/>
          <a:lstStyle/>
          <a:p>
            <a:pPr algn="ctr"/>
            <a:r>
              <a:rPr lang="en-US" sz="3600" dirty="0" smtClean="0"/>
              <a:t>Example:</a:t>
            </a:r>
            <a:endParaRPr lang="en-US" sz="3600" dirty="0"/>
          </a:p>
        </p:txBody>
      </p:sp>
    </p:spTree>
    <p:extLst>
      <p:ext uri="{BB962C8B-B14F-4D97-AF65-F5344CB8AC3E}">
        <p14:creationId xmlns:p14="http://schemas.microsoft.com/office/powerpoint/2010/main" val="141394789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Faster Web Applications with </a:t>
            </a:r>
            <a:r>
              <a:rPr lang="en-US" dirty="0" smtClean="0"/>
              <a:t>queues using </a:t>
            </a:r>
            <a:r>
              <a:rPr lang="en-US" dirty="0"/>
              <a:t>asynchronous workloads</a:t>
            </a:r>
            <a:br>
              <a:rPr lang="en-US" dirty="0"/>
            </a:br>
            <a:endParaRPr lang="en-US" dirty="0"/>
          </a:p>
        </p:txBody>
      </p:sp>
    </p:spTree>
    <p:extLst>
      <p:ext uri="{BB962C8B-B14F-4D97-AF65-F5344CB8AC3E}">
        <p14:creationId xmlns:p14="http://schemas.microsoft.com/office/powerpoint/2010/main" val="238537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16" idx="5"/>
            <a:endCxn id="44" idx="1"/>
          </p:cNvCxnSpPr>
          <p:nvPr/>
        </p:nvCxnSpPr>
        <p:spPr>
          <a:xfrm>
            <a:off x="3934028"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7" idx="7"/>
            <a:endCxn id="44" idx="1"/>
          </p:cNvCxnSpPr>
          <p:nvPr/>
        </p:nvCxnSpPr>
        <p:spPr>
          <a:xfrm flipV="1">
            <a:off x="3934028"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4" name="TextBox 23"/>
          <p:cNvSpPr txBox="1"/>
          <p:nvPr/>
        </p:nvSpPr>
        <p:spPr>
          <a:xfrm>
            <a:off x="2150500" y="1075003"/>
            <a:ext cx="190372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Producers</a:t>
            </a:r>
          </a:p>
        </p:txBody>
      </p:sp>
      <p:sp>
        <p:nvSpPr>
          <p:cNvPr id="15" name="TextBox 26"/>
          <p:cNvSpPr txBox="1"/>
          <p:nvPr/>
        </p:nvSpPr>
        <p:spPr>
          <a:xfrm>
            <a:off x="8034285" y="1075003"/>
            <a:ext cx="2110706"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a:solidFill>
                  <a:schemeClr val="bg1"/>
                </a:solidFill>
                <a:latin typeface="+mj-lt"/>
              </a:rPr>
              <a:t>Consumers</a:t>
            </a:r>
          </a:p>
        </p:txBody>
      </p:sp>
      <p:cxnSp>
        <p:nvCxnSpPr>
          <p:cNvPr id="19" name="Straight Arrow Connector 18"/>
          <p:cNvCxnSpPr>
            <a:stCxn id="46" idx="3"/>
            <a:endCxn id="6" idx="3"/>
          </p:cNvCxnSpPr>
          <p:nvPr/>
        </p:nvCxnSpPr>
        <p:spPr>
          <a:xfrm flipV="1">
            <a:off x="7008640" y="2988969"/>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6" idx="3"/>
            <a:endCxn id="7" idx="1"/>
          </p:cNvCxnSpPr>
          <p:nvPr/>
        </p:nvCxnSpPr>
        <p:spPr>
          <a:xfrm>
            <a:off x="7008640" y="3429000"/>
            <a:ext cx="1249333" cy="440031"/>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9" name="TextBox 23"/>
          <p:cNvSpPr txBox="1"/>
          <p:nvPr/>
        </p:nvSpPr>
        <p:spPr>
          <a:xfrm>
            <a:off x="5411961" y="2404194"/>
            <a:ext cx="1346844" cy="584775"/>
          </a:xfrm>
          <a:prstGeom prst="rect">
            <a:avLst/>
          </a:prstGeom>
          <a:noFill/>
        </p:spPr>
        <p:txBody>
          <a:bodyPr wrap="none"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3200" dirty="0" smtClean="0">
                <a:solidFill>
                  <a:schemeClr val="bg1"/>
                </a:solidFill>
                <a:latin typeface="+mj-lt"/>
              </a:rPr>
              <a:t>Queue</a:t>
            </a:r>
            <a:endParaRPr lang="en-US" sz="3200" dirty="0">
              <a:solidFill>
                <a:schemeClr val="bg1"/>
              </a:solidFill>
              <a:latin typeface="+mj-lt"/>
            </a:endParaRPr>
          </a:p>
        </p:txBody>
      </p:sp>
      <p:sp>
        <p:nvSpPr>
          <p:cNvPr id="6" name="Oval 5"/>
          <p:cNvSpPr/>
          <p:nvPr/>
        </p:nvSpPr>
        <p:spPr>
          <a:xfrm>
            <a:off x="7913486" y="16597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1</a:t>
            </a:r>
          </a:p>
        </p:txBody>
      </p:sp>
      <p:sp>
        <p:nvSpPr>
          <p:cNvPr id="7" name="Oval 6"/>
          <p:cNvSpPr/>
          <p:nvPr/>
        </p:nvSpPr>
        <p:spPr>
          <a:xfrm>
            <a:off x="7913486" y="3640978"/>
            <a:ext cx="2352304" cy="1557244"/>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C</a:t>
            </a:r>
            <a:r>
              <a:rPr lang="en-US" sz="4800" baseline="-25000" dirty="0">
                <a:solidFill>
                  <a:schemeClr val="bg1"/>
                </a:solidFill>
                <a:latin typeface="+mj-lt"/>
              </a:rPr>
              <a:t>2</a:t>
            </a:r>
          </a:p>
        </p:txBody>
      </p:sp>
      <p:grpSp>
        <p:nvGrpSpPr>
          <p:cNvPr id="59" name="Group 58"/>
          <p:cNvGrpSpPr/>
          <p:nvPr/>
        </p:nvGrpSpPr>
        <p:grpSpPr>
          <a:xfrm>
            <a:off x="1926211" y="1659778"/>
            <a:ext cx="2352304" cy="3538444"/>
            <a:chOff x="1926211" y="1966810"/>
            <a:chExt cx="2352304" cy="3538444"/>
          </a:xfrm>
        </p:grpSpPr>
        <p:sp>
          <p:nvSpPr>
            <p:cNvPr id="16" name="Oval 15"/>
            <p:cNvSpPr/>
            <p:nvPr/>
          </p:nvSpPr>
          <p:spPr>
            <a:xfrm>
              <a:off x="1926211" y="19668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smtClean="0">
                  <a:solidFill>
                    <a:schemeClr val="bg1"/>
                  </a:solidFill>
                  <a:latin typeface="+mj-lt"/>
                </a:rPr>
                <a:t>1</a:t>
              </a:r>
              <a:endParaRPr lang="en-US" sz="4800" baseline="-25000" dirty="0">
                <a:solidFill>
                  <a:schemeClr val="bg1"/>
                </a:solidFill>
                <a:latin typeface="+mj-lt"/>
              </a:endParaRPr>
            </a:p>
          </p:txBody>
        </p:sp>
        <p:sp>
          <p:nvSpPr>
            <p:cNvPr id="17" name="Oval 16"/>
            <p:cNvSpPr/>
            <p:nvPr/>
          </p:nvSpPr>
          <p:spPr>
            <a:xfrm>
              <a:off x="1926211" y="3948010"/>
              <a:ext cx="2352304" cy="1557244"/>
            </a:xfrm>
            <a:prstGeom prst="ellipse">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P</a:t>
              </a:r>
              <a:r>
                <a:rPr lang="en-US" sz="4800" baseline="-25000" dirty="0">
                  <a:solidFill>
                    <a:schemeClr val="bg1"/>
                  </a:solidFill>
                  <a:latin typeface="+mj-lt"/>
                </a:rPr>
                <a:t>2</a:t>
              </a:r>
            </a:p>
          </p:txBody>
        </p:sp>
      </p:grpSp>
      <p:grpSp>
        <p:nvGrpSpPr>
          <p:cNvPr id="57" name="Group 56"/>
          <p:cNvGrpSpPr/>
          <p:nvPr/>
        </p:nvGrpSpPr>
        <p:grpSpPr>
          <a:xfrm>
            <a:off x="5183361" y="3009900"/>
            <a:ext cx="1825279" cy="838200"/>
            <a:chOff x="5183361" y="3390632"/>
            <a:chExt cx="1825279" cy="838200"/>
          </a:xfrm>
        </p:grpSpPr>
        <p:sp>
          <p:nvSpPr>
            <p:cNvPr id="44" name="Rectangle 43"/>
            <p:cNvSpPr/>
            <p:nvPr/>
          </p:nvSpPr>
          <p:spPr>
            <a:xfrm>
              <a:off x="51833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4</a:t>
              </a:r>
            </a:p>
          </p:txBody>
        </p:sp>
        <p:sp>
          <p:nvSpPr>
            <p:cNvPr id="45" name="Rectangle 44"/>
            <p:cNvSpPr/>
            <p:nvPr/>
          </p:nvSpPr>
          <p:spPr>
            <a:xfrm>
              <a:off x="56405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3</a:t>
              </a:r>
            </a:p>
          </p:txBody>
        </p:sp>
        <p:sp>
          <p:nvSpPr>
            <p:cNvPr id="46" name="Rectangle 45"/>
            <p:cNvSpPr/>
            <p:nvPr/>
          </p:nvSpPr>
          <p:spPr>
            <a:xfrm>
              <a:off x="6551440"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a:solidFill>
                    <a:schemeClr val="bg1"/>
                  </a:solidFill>
                  <a:latin typeface="+mj-lt"/>
                </a:rPr>
                <a:t>1</a:t>
              </a:r>
            </a:p>
          </p:txBody>
        </p:sp>
        <p:sp>
          <p:nvSpPr>
            <p:cNvPr id="47" name="Rectangle 46"/>
            <p:cNvSpPr/>
            <p:nvPr/>
          </p:nvSpPr>
          <p:spPr>
            <a:xfrm>
              <a:off x="6097761" y="3390632"/>
              <a:ext cx="457200" cy="838200"/>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r>
                <a:rPr lang="en-US" sz="4800" dirty="0" smtClean="0">
                  <a:solidFill>
                    <a:schemeClr val="bg1"/>
                  </a:solidFill>
                  <a:latin typeface="+mj-lt"/>
                </a:rPr>
                <a:t>2</a:t>
              </a:r>
              <a:endParaRPr lang="en-US" sz="4800" dirty="0">
                <a:solidFill>
                  <a:schemeClr val="bg1"/>
                </a:solidFill>
                <a:latin typeface="+mj-lt"/>
              </a:endParaRPr>
            </a:p>
          </p:txBody>
        </p:sp>
      </p:grpSp>
      <p:sp>
        <p:nvSpPr>
          <p:cNvPr id="61" name="Title 1"/>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NZ" dirty="0"/>
              <a:t>Queue-based Load </a:t>
            </a:r>
            <a:r>
              <a:rPr lang="en-NZ" dirty="0" smtClean="0"/>
              <a:t>Levelling </a:t>
            </a:r>
            <a:r>
              <a:rPr lang="en-NZ" dirty="0"/>
              <a:t>Pattern</a:t>
            </a:r>
          </a:p>
        </p:txBody>
      </p:sp>
    </p:spTree>
    <p:extLst>
      <p:ext uri="{BB962C8B-B14F-4D97-AF65-F5344CB8AC3E}">
        <p14:creationId xmlns:p14="http://schemas.microsoft.com/office/powerpoint/2010/main" val="248642055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smtClean="0"/>
              <a:t>Queue Considerations</a:t>
            </a:r>
            <a:endParaRPr lang="en-US" sz="3600" dirty="0"/>
          </a:p>
        </p:txBody>
      </p:sp>
      <p:sp>
        <p:nvSpPr>
          <p:cNvPr id="12" name="Content Placeholder 11"/>
          <p:cNvSpPr>
            <a:spLocks noGrp="1"/>
          </p:cNvSpPr>
          <p:nvPr>
            <p:ph sz="quarter" idx="10"/>
          </p:nvPr>
        </p:nvSpPr>
        <p:spPr/>
        <p:txBody>
          <a:bodyPr anchor="ctr"/>
          <a:lstStyle/>
          <a:p>
            <a:pPr marL="0" indent="0">
              <a:lnSpc>
                <a:spcPct val="150000"/>
              </a:lnSpc>
              <a:buNone/>
            </a:pPr>
            <a:r>
              <a:rPr lang="en-US" sz="3200" dirty="0">
                <a:solidFill>
                  <a:schemeClr val="bg1">
                    <a:lumMod val="85000"/>
                  </a:schemeClr>
                </a:solidFill>
              </a:rPr>
              <a:t>Messages are ordered but not guaranteed FIFO.</a:t>
            </a:r>
          </a:p>
          <a:p>
            <a:pPr marL="0" indent="0">
              <a:lnSpc>
                <a:spcPct val="150000"/>
              </a:lnSpc>
              <a:buNone/>
            </a:pPr>
            <a:r>
              <a:rPr lang="en-US" sz="3200" dirty="0">
                <a:solidFill>
                  <a:schemeClr val="bg1">
                    <a:lumMod val="85000"/>
                  </a:schemeClr>
                </a:solidFill>
              </a:rPr>
              <a:t>Message will be processed at least once.</a:t>
            </a:r>
          </a:p>
          <a:p>
            <a:pPr marL="0" indent="0">
              <a:lnSpc>
                <a:spcPct val="150000"/>
              </a:lnSpc>
              <a:buNone/>
            </a:pPr>
            <a:r>
              <a:rPr lang="en-US" sz="3200" dirty="0">
                <a:solidFill>
                  <a:schemeClr val="bg1">
                    <a:lumMod val="85000"/>
                  </a:schemeClr>
                </a:solidFill>
              </a:rPr>
              <a:t>Message may be processed more than once.</a:t>
            </a:r>
          </a:p>
          <a:p>
            <a:pPr marL="0" indent="0">
              <a:lnSpc>
                <a:spcPct val="150000"/>
              </a:lnSpc>
              <a:buNone/>
            </a:pPr>
            <a:r>
              <a:rPr lang="en-US" sz="3200" dirty="0">
                <a:solidFill>
                  <a:schemeClr val="bg1">
                    <a:lumMod val="85000"/>
                  </a:schemeClr>
                </a:solidFill>
              </a:rPr>
              <a:t>.</a:t>
            </a:r>
            <a:r>
              <a:rPr lang="en-US" sz="3200" dirty="0" err="1">
                <a:solidFill>
                  <a:schemeClr val="bg1">
                    <a:lumMod val="85000"/>
                  </a:schemeClr>
                </a:solidFill>
              </a:rPr>
              <a:t>DequeueCount</a:t>
            </a:r>
            <a:r>
              <a:rPr lang="en-US" sz="3200" dirty="0">
                <a:solidFill>
                  <a:schemeClr val="bg1">
                    <a:lumMod val="85000"/>
                  </a:schemeClr>
                </a:solidFill>
              </a:rPr>
              <a:t> increases every time.</a:t>
            </a:r>
          </a:p>
          <a:p>
            <a:pPr marL="236498" lvl="1" indent="0">
              <a:lnSpc>
                <a:spcPct val="150000"/>
              </a:lnSpc>
              <a:buNone/>
            </a:pPr>
            <a:r>
              <a:rPr lang="en-US" sz="3200" dirty="0" smtClean="0">
                <a:solidFill>
                  <a:schemeClr val="bg1">
                    <a:lumMod val="85000"/>
                  </a:schemeClr>
                </a:solidFill>
                <a:latin typeface="+mj-lt"/>
              </a:rPr>
              <a:t>-&gt; </a:t>
            </a:r>
            <a:r>
              <a:rPr lang="en-US" sz="3200" dirty="0">
                <a:solidFill>
                  <a:schemeClr val="bg1">
                    <a:lumMod val="85000"/>
                  </a:schemeClr>
                </a:solidFill>
                <a:latin typeface="+mj-lt"/>
              </a:rPr>
              <a:t>Processing must be idempotent</a:t>
            </a:r>
            <a:r>
              <a:rPr lang="en-US" sz="3200" dirty="0" smtClean="0">
                <a:solidFill>
                  <a:schemeClr val="bg1">
                    <a:lumMod val="85000"/>
                  </a:schemeClr>
                </a:solidFill>
                <a:latin typeface="+mj-lt"/>
              </a:rPr>
              <a:t>.</a:t>
            </a:r>
            <a:endParaRPr lang="en-US" sz="3200" dirty="0">
              <a:solidFill>
                <a:schemeClr val="bg1">
                  <a:lumMod val="85000"/>
                </a:schemeClr>
              </a:solidFill>
              <a:latin typeface="+mj-lt"/>
            </a:endParaRPr>
          </a:p>
        </p:txBody>
      </p:sp>
    </p:spTree>
    <p:extLst>
      <p:ext uri="{BB962C8B-B14F-4D97-AF65-F5344CB8AC3E}">
        <p14:creationId xmlns:p14="http://schemas.microsoft.com/office/powerpoint/2010/main" val="114253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12">
                                            <p:txEl>
                                              <p:pRg st="0" end="0"/>
                                            </p:txEl>
                                          </p:spTgt>
                                        </p:tgtEl>
                                        <p:attrNameLst>
                                          <p:attrName>style.color</p:attrName>
                                        </p:attrNameLst>
                                      </p:cBhvr>
                                      <p:to>
                                        <a:srgbClr val="0072C6"/>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nodeType="withEffect">
                                  <p:stCondLst>
                                    <p:cond delay="250"/>
                                  </p:stCondLst>
                                  <p:childTnLst>
                                    <p:animClr clrSpc="rgb" dir="cw">
                                      <p:cBhvr override="childStyle">
                                        <p:cTn id="12" dur="500" fill="hold"/>
                                        <p:tgtEl>
                                          <p:spTgt spid="12">
                                            <p:txEl>
                                              <p:pRg st="1" end="1"/>
                                            </p:txEl>
                                          </p:spTgt>
                                        </p:tgtEl>
                                        <p:attrNameLst>
                                          <p:attrName>style.color</p:attrName>
                                        </p:attrNameLst>
                                      </p:cBhvr>
                                      <p:to>
                                        <a:srgbClr val="0072C6"/>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250" fill="hold"/>
                                        <p:tgtEl>
                                          <p:spTgt spid="12">
                                            <p:txEl>
                                              <p:pRg st="1" end="1"/>
                                            </p:txEl>
                                          </p:spTgt>
                                        </p:tgtEl>
                                        <p:attrNameLst>
                                          <p:attrName>style.color</p:attrName>
                                        </p:attrNameLst>
                                      </p:cBhvr>
                                      <p:to>
                                        <a:srgbClr val="D8D8D8"/>
                                      </p:to>
                                    </p:animClr>
                                  </p:childTnLst>
                                </p:cTn>
                              </p:par>
                              <p:par>
                                <p:cTn id="17" presetID="3" presetClass="emph" presetSubtype="2" fill="hold" nodeType="withEffect">
                                  <p:stCondLst>
                                    <p:cond delay="250"/>
                                  </p:stCondLst>
                                  <p:childTnLst>
                                    <p:animClr clrSpc="rgb" dir="cw">
                                      <p:cBhvr override="childStyle">
                                        <p:cTn id="18" dur="500" fill="hold"/>
                                        <p:tgtEl>
                                          <p:spTgt spid="12">
                                            <p:txEl>
                                              <p:pRg st="2" end="2"/>
                                            </p:txEl>
                                          </p:spTgt>
                                        </p:tgtEl>
                                        <p:attrNameLst>
                                          <p:attrName>style.color</p:attrName>
                                        </p:attrNameLst>
                                      </p:cBhvr>
                                      <p:to>
                                        <a:srgbClr val="0072C6"/>
                                      </p:to>
                                    </p:animClr>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250" fill="hold"/>
                                        <p:tgtEl>
                                          <p:spTgt spid="12">
                                            <p:txEl>
                                              <p:pRg st="2" end="2"/>
                                            </p:txEl>
                                          </p:spTgt>
                                        </p:tgtEl>
                                        <p:attrNameLst>
                                          <p:attrName>style.color</p:attrName>
                                        </p:attrNameLst>
                                      </p:cBhvr>
                                      <p:to>
                                        <a:srgbClr val="D8D8D8"/>
                                      </p:to>
                                    </p:animClr>
                                  </p:childTnLst>
                                </p:cTn>
                              </p:par>
                              <p:par>
                                <p:cTn id="23" presetID="3" presetClass="emph" presetSubtype="2" fill="hold" nodeType="withEffect">
                                  <p:stCondLst>
                                    <p:cond delay="250"/>
                                  </p:stCondLst>
                                  <p:childTnLst>
                                    <p:animClr clrSpc="rgb" dir="cw">
                                      <p:cBhvr override="childStyle">
                                        <p:cTn id="24" dur="500" fill="hold"/>
                                        <p:tgtEl>
                                          <p:spTgt spid="12">
                                            <p:txEl>
                                              <p:pRg st="3" end="3"/>
                                            </p:txEl>
                                          </p:spTgt>
                                        </p:tgtEl>
                                        <p:attrNameLst>
                                          <p:attrName>style.color</p:attrName>
                                        </p:attrNameLst>
                                      </p:cBhvr>
                                      <p:to>
                                        <a:srgbClr val="0072C6"/>
                                      </p:to>
                                    </p:animClr>
                                  </p:childTnLst>
                                </p:cTn>
                              </p:par>
                              <p:par>
                                <p:cTn id="25" presetID="3" presetClass="emph" presetSubtype="2" fill="hold" nodeType="withEffect">
                                  <p:stCondLst>
                                    <p:cond delay="500"/>
                                  </p:stCondLst>
                                  <p:childTnLst>
                                    <p:animClr clrSpc="rgb" dir="cw">
                                      <p:cBhvr override="childStyle">
                                        <p:cTn id="26" dur="500" fill="hold"/>
                                        <p:tgtEl>
                                          <p:spTgt spid="12">
                                            <p:txEl>
                                              <p:pRg st="4" end="4"/>
                                            </p:txEl>
                                          </p:spTgt>
                                        </p:tgtEl>
                                        <p:attrNameLst>
                                          <p:attrName>style.color</p:attrName>
                                        </p:attrNameLst>
                                      </p:cBhvr>
                                      <p:to>
                                        <a:srgbClr val="0072C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prstGeom prst="rect">
            <a:avLst/>
          </a:prstGeom>
        </p:spPr>
        <p:txBody>
          <a:bodyPr>
            <a:normAutofit fontScale="85000" lnSpcReduction="20000"/>
          </a:bodyPr>
          <a:lstStyle/>
          <a:p>
            <a:pPr marL="252000" algn="l">
              <a:spcBef>
                <a:spcPts val="1200"/>
              </a:spcBef>
            </a:pPr>
            <a:r>
              <a:rPr lang="en-US" sz="4600" dirty="0" smtClean="0"/>
              <a:t>Messages are stored </a:t>
            </a:r>
            <a:r>
              <a:rPr lang="en-US" sz="4600" dirty="0"/>
              <a:t>up to 7 days</a:t>
            </a:r>
          </a:p>
        </p:txBody>
      </p:sp>
      <p:sp>
        <p:nvSpPr>
          <p:cNvPr id="2" name="Title 1"/>
          <p:cNvSpPr>
            <a:spLocks noGrp="1"/>
          </p:cNvSpPr>
          <p:nvPr>
            <p:ph type="title"/>
          </p:nvPr>
        </p:nvSpPr>
        <p:spPr/>
        <p:txBody>
          <a:bodyPr/>
          <a:lstStyle/>
          <a:p>
            <a:r>
              <a:rPr lang="en-US" dirty="0" smtClean="0"/>
              <a:t>Queue Considerations</a:t>
            </a:r>
            <a:endParaRPr lang="en-US" dirty="0"/>
          </a:p>
        </p:txBody>
      </p:sp>
    </p:spTree>
    <p:extLst>
      <p:ext uri="{BB962C8B-B14F-4D97-AF65-F5344CB8AC3E}">
        <p14:creationId xmlns:p14="http://schemas.microsoft.com/office/powerpoint/2010/main" val="18472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Queues in Code</a:t>
            </a:r>
            <a:endParaRPr lang="en-US" dirty="0"/>
          </a:p>
        </p:txBody>
      </p:sp>
    </p:spTree>
    <p:extLst>
      <p:ext uri="{BB962C8B-B14F-4D97-AF65-F5344CB8AC3E}">
        <p14:creationId xmlns:p14="http://schemas.microsoft.com/office/powerpoint/2010/main" val="251695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Tree>
    <p:extLst>
      <p:ext uri="{BB962C8B-B14F-4D97-AF65-F5344CB8AC3E}">
        <p14:creationId xmlns:p14="http://schemas.microsoft.com/office/powerpoint/2010/main" val="300509838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Table</a:t>
            </a:r>
            <a:endParaRPr lang="en-US" sz="11500" dirty="0"/>
          </a:p>
        </p:txBody>
      </p:sp>
    </p:spTree>
    <p:extLst>
      <p:ext uri="{BB962C8B-B14F-4D97-AF65-F5344CB8AC3E}">
        <p14:creationId xmlns:p14="http://schemas.microsoft.com/office/powerpoint/2010/main" val="204417174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r>
              <a:rPr lang="en-US" sz="3600" dirty="0" smtClean="0"/>
              <a:t>’</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a:t>
            </a:r>
            <a:r>
              <a:rPr lang="en-US" sz="3600" dirty="0" smtClean="0"/>
              <a:t>entity</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a:t>
            </a:r>
            <a:r>
              <a:rPr lang="en-US" sz="3600" spc="-100" dirty="0" smtClean="0">
                <a:solidFill>
                  <a:schemeClr val="bg1">
                    <a:alpha val="99000"/>
                  </a:schemeClr>
                </a:solidFill>
                <a:ea typeface="Segoe UI" pitchFamily="34" charset="0"/>
                <a:cs typeface="Segoe UI" pitchFamily="34" charset="0"/>
              </a:rPr>
              <a:t>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a:t>
            </a:r>
            <a:r>
              <a:rPr lang="en-US" dirty="0" smtClean="0"/>
              <a:t>table</a:t>
            </a:r>
            <a:endParaRPr lang="en-US" dirty="0"/>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Locality</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Entity Group Transactions</a:t>
            </a:r>
          </a:p>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a:t>
            </a:r>
            <a:r>
              <a:rPr lang="en-US" sz="3600" b="1" spc="-100" dirty="0" smtClean="0">
                <a:solidFill>
                  <a:schemeClr val="bg1">
                    <a:alpha val="99000"/>
                  </a:schemeClr>
                </a:solidFill>
                <a:latin typeface="+mn-lt"/>
                <a:ea typeface="Segoe UI" pitchFamily="34" charset="0"/>
                <a:cs typeface="Segoe UI" pitchFamily="34" charset="0"/>
              </a:rPr>
              <a:t>Scalability</a:t>
            </a:r>
            <a:endParaRPr lang="en-US" sz="3600" b="1" spc="-100" dirty="0">
              <a:solidFill>
                <a:schemeClr val="bg1">
                  <a:alpha val="99000"/>
                </a:schemeClr>
              </a:solidFill>
              <a:latin typeface="+mn-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257403198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Locality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Entities </a:t>
            </a:r>
            <a:r>
              <a:rPr lang="en-US" sz="3600" spc="-100" dirty="0">
                <a:solidFill>
                  <a:schemeClr val="bg1">
                    <a:alpha val="99000"/>
                  </a:schemeClr>
                </a:solidFill>
                <a:latin typeface="+mj-lt"/>
                <a:ea typeface="Segoe UI" pitchFamily="34" charset="0"/>
                <a:cs typeface="Segoe UI" pitchFamily="34" charset="0"/>
              </a:rPr>
              <a:t>in the same partition will be stored together</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Efficient querying and cache locality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Endeavour to include partition key in all </a:t>
            </a:r>
            <a:r>
              <a:rPr lang="en-US" sz="3600" spc="-100" dirty="0" smtClean="0">
                <a:solidFill>
                  <a:schemeClr val="bg1">
                    <a:alpha val="99000"/>
                  </a:schemeClr>
                </a:solidFill>
                <a:latin typeface="+mj-lt"/>
                <a:ea typeface="Segoe UI" pitchFamily="34" charset="0"/>
                <a:cs typeface="Segoe UI" pitchFamily="34" charset="0"/>
              </a:rPr>
              <a:t>queries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394099145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Target throughput – 500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/partition, several thousand </a:t>
            </a:r>
            <a:r>
              <a:rPr lang="en-US" sz="3600" spc="-100" dirty="0" err="1">
                <a:solidFill>
                  <a:schemeClr val="bg1">
                    <a:alpha val="99000"/>
                  </a:schemeClr>
                </a:solidFill>
                <a:latin typeface="+mj-lt"/>
                <a:ea typeface="Segoe UI" pitchFamily="34" charset="0"/>
                <a:cs typeface="Segoe UI" pitchFamily="34" charset="0"/>
              </a:rPr>
              <a:t>tps</a:t>
            </a:r>
            <a:r>
              <a:rPr lang="en-US" sz="3600" spc="-100" dirty="0">
                <a:solidFill>
                  <a:schemeClr val="bg1">
                    <a:alpha val="99000"/>
                  </a:schemeClr>
                </a:solidFill>
                <a:latin typeface="+mj-lt"/>
                <a:ea typeface="Segoe UI" pitchFamily="34" charset="0"/>
                <a:cs typeface="Segoe UI" pitchFamily="34" charset="0"/>
              </a:rPr>
              <a:t>/account</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Microsoft Azure monitors the usage patterns of </a:t>
            </a:r>
            <a:r>
              <a:rPr lang="en-US" sz="3600" spc="-100" dirty="0" smtClean="0">
                <a:solidFill>
                  <a:schemeClr val="bg1">
                    <a:alpha val="99000"/>
                  </a:schemeClr>
                </a:solidFill>
                <a:latin typeface="+mj-lt"/>
                <a:ea typeface="Segoe UI" pitchFamily="34" charset="0"/>
                <a:cs typeface="Segoe UI" pitchFamily="34" charset="0"/>
              </a:rPr>
              <a:t>partitions</a:t>
            </a: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627722461"/>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a:solidFill>
                  <a:schemeClr val="bg1">
                    <a:alpha val="99000"/>
                  </a:schemeClr>
                </a:solidFill>
                <a:latin typeface="+mn-lt"/>
                <a:ea typeface="Segoe UI" pitchFamily="34" charset="0"/>
                <a:cs typeface="Segoe UI" pitchFamily="34" charset="0"/>
              </a:rPr>
              <a:t>Table Scalability</a:t>
            </a:r>
          </a:p>
          <a:p>
            <a:pPr marL="252000" lvl="1" indent="0" defTabSz="888926">
              <a:lnSpc>
                <a:spcPct val="150000"/>
              </a:lnSpc>
              <a:spcBef>
                <a:spcPts val="1200"/>
              </a:spcBef>
              <a:buNone/>
            </a:pPr>
            <a:r>
              <a:rPr lang="en-US" sz="3600" spc="-100" dirty="0" smtClean="0">
                <a:solidFill>
                  <a:schemeClr val="bg1">
                    <a:alpha val="99000"/>
                  </a:schemeClr>
                </a:solidFill>
                <a:latin typeface="+mj-lt"/>
                <a:ea typeface="Segoe UI" pitchFamily="34" charset="0"/>
                <a:cs typeface="Segoe UI" pitchFamily="34" charset="0"/>
              </a:rPr>
              <a:t>Automatically </a:t>
            </a:r>
            <a:r>
              <a:rPr lang="en-US" sz="3600" spc="-100" dirty="0">
                <a:solidFill>
                  <a:schemeClr val="bg1">
                    <a:alpha val="99000"/>
                  </a:schemeClr>
                </a:solidFill>
                <a:latin typeface="+mj-lt"/>
                <a:ea typeface="Segoe UI" pitchFamily="34" charset="0"/>
                <a:cs typeface="Segoe UI" pitchFamily="34" charset="0"/>
              </a:rPr>
              <a:t>load balance partitions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Each partition can be served by a different storage node</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Scale to meet the traffic needs of your table</a:t>
            </a:r>
          </a:p>
          <a:p>
            <a:pPr marL="252000" lvl="1" indent="0" defTabSz="888926">
              <a:lnSpc>
                <a:spcPct val="150000"/>
              </a:lnSpc>
              <a:spcBef>
                <a:spcPts val="1200"/>
              </a:spcBef>
              <a:buNone/>
            </a:pPr>
            <a:endParaRPr lang="en-US" sz="3600" spc="-100" dirty="0">
              <a:solidFill>
                <a:schemeClr val="bg1">
                  <a:alpha val="99000"/>
                </a:schemeClr>
              </a:solidFill>
              <a:latin typeface="+mj-lt"/>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528641616"/>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Timestamp property</a:t>
            </a:r>
          </a:p>
          <a:p>
            <a:pPr marL="0" indent="0">
              <a:lnSpc>
                <a:spcPct val="150000"/>
              </a:lnSpc>
              <a:spcBef>
                <a:spcPts val="1200"/>
              </a:spcBef>
              <a:buNone/>
            </a:pPr>
            <a:r>
              <a:rPr lang="en-US" sz="3200" dirty="0"/>
              <a:t>Optimistic Concurrency</a:t>
            </a:r>
          </a:p>
          <a:p>
            <a:pPr marL="0" indent="0">
              <a:lnSpc>
                <a:spcPct val="150000"/>
              </a:lnSpc>
              <a:spcBef>
                <a:spcPts val="1200"/>
              </a:spcBef>
              <a:buNone/>
            </a:pPr>
            <a:r>
              <a:rPr lang="en-US" sz="3200" dirty="0"/>
              <a:t>Exposed as an HTTP </a:t>
            </a:r>
            <a:r>
              <a:rPr lang="en-US" sz="3200" dirty="0" err="1"/>
              <a:t>Etag</a:t>
            </a:r>
            <a:endParaRPr lang="en-US" sz="3200" dirty="0"/>
          </a:p>
        </p:txBody>
      </p:sp>
    </p:spTree>
    <p:extLst>
      <p:ext uri="{BB962C8B-B14F-4D97-AF65-F5344CB8AC3E}">
        <p14:creationId xmlns:p14="http://schemas.microsoft.com/office/powerpoint/2010/main" val="3966110762"/>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3600" dirty="0"/>
              <a:t>Table Storage </a:t>
            </a:r>
            <a:r>
              <a:rPr lang="en-US" sz="3600" dirty="0" smtClean="0"/>
              <a:t>Details</a:t>
            </a:r>
            <a:br>
              <a:rPr lang="en-US" sz="3600" dirty="0" smtClean="0"/>
            </a:br>
            <a:r>
              <a:rPr lang="en-US" sz="2800" dirty="0" smtClean="0"/>
              <a:t>Entity </a:t>
            </a:r>
            <a:r>
              <a:rPr lang="en-US" sz="2800" dirty="0"/>
              <a:t>Properties</a:t>
            </a:r>
            <a:endParaRPr lang="en-US" sz="2800" dirty="0">
              <a:solidFill>
                <a:schemeClr val="bg1"/>
              </a:solidFill>
            </a:endParaRP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200" dirty="0"/>
              <a:t>No fixed schema for other properties</a:t>
            </a:r>
          </a:p>
          <a:p>
            <a:pPr marL="0" indent="0">
              <a:lnSpc>
                <a:spcPct val="150000"/>
              </a:lnSpc>
              <a:spcBef>
                <a:spcPts val="1200"/>
              </a:spcBef>
              <a:buNone/>
            </a:pPr>
            <a:r>
              <a:rPr lang="en-US" sz="3200" dirty="0"/>
              <a:t>Each property is stored as: &lt;name, typed value&gt;</a:t>
            </a:r>
          </a:p>
          <a:p>
            <a:pPr marL="0" indent="0">
              <a:lnSpc>
                <a:spcPct val="150000"/>
              </a:lnSpc>
              <a:spcBef>
                <a:spcPts val="1200"/>
              </a:spcBef>
              <a:buNone/>
            </a:pPr>
            <a:r>
              <a:rPr lang="en-US" sz="3200" dirty="0"/>
              <a:t>Properties can be the standard .NET types:</a:t>
            </a:r>
          </a:p>
          <a:p>
            <a:pPr marL="0" indent="0">
              <a:lnSpc>
                <a:spcPct val="150000"/>
              </a:lnSpc>
              <a:spcBef>
                <a:spcPts val="1200"/>
              </a:spcBef>
              <a:buNone/>
            </a:pPr>
            <a:r>
              <a:rPr lang="en-US" sz="3200" dirty="0"/>
              <a:t>	</a:t>
            </a:r>
            <a:r>
              <a:rPr lang="en-US" sz="2400" dirty="0"/>
              <a:t>string, binary, </a:t>
            </a:r>
            <a:r>
              <a:rPr lang="en-US" sz="2400" dirty="0" err="1"/>
              <a:t>bool</a:t>
            </a:r>
            <a:r>
              <a:rPr lang="en-US" sz="2400" dirty="0"/>
              <a:t>, </a:t>
            </a:r>
            <a:r>
              <a:rPr lang="en-US" sz="2400" dirty="0" err="1"/>
              <a:t>DateTime</a:t>
            </a:r>
            <a:r>
              <a:rPr lang="en-US" sz="2400" dirty="0"/>
              <a:t>, GUID, </a:t>
            </a:r>
            <a:r>
              <a:rPr lang="en-US" sz="2400" dirty="0" err="1"/>
              <a:t>int</a:t>
            </a:r>
            <a:r>
              <a:rPr lang="en-US" sz="2400" dirty="0"/>
              <a:t>, int64, </a:t>
            </a:r>
            <a:r>
              <a:rPr lang="en-US" sz="2400" dirty="0" smtClean="0"/>
              <a:t>double</a:t>
            </a:r>
            <a:endParaRPr lang="en-US" sz="2400" dirty="0"/>
          </a:p>
        </p:txBody>
      </p:sp>
    </p:spTree>
    <p:extLst>
      <p:ext uri="{BB962C8B-B14F-4D97-AF65-F5344CB8AC3E}">
        <p14:creationId xmlns:p14="http://schemas.microsoft.com/office/powerpoint/2010/main" val="313991468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Block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smtClean="0"/>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“data” with varying shape into a </a:t>
            </a:r>
            <a:r>
              <a:rPr lang="en-US" dirty="0" smtClean="0"/>
              <a:t>table</a:t>
            </a:r>
            <a:endParaRPr lang="en-US" dirty="0"/>
          </a:p>
        </p:txBody>
      </p:sp>
    </p:spTree>
    <p:extLst>
      <p:ext uri="{BB962C8B-B14F-4D97-AF65-F5344CB8AC3E}">
        <p14:creationId xmlns:p14="http://schemas.microsoft.com/office/powerpoint/2010/main" val="2364927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dirty="0"/>
              <a:t>Supports full manipulation (CRUD)</a:t>
            </a:r>
          </a:p>
          <a:p>
            <a:pPr marL="0" indent="0">
              <a:lnSpc>
                <a:spcPct val="150000"/>
              </a:lnSpc>
              <a:spcBef>
                <a:spcPts val="1200"/>
              </a:spcBef>
              <a:buNone/>
            </a:pPr>
            <a:r>
              <a:rPr lang="en-US" sz="3600" dirty="0"/>
              <a:t>Including </a:t>
            </a:r>
            <a:r>
              <a:rPr lang="en-US" sz="3600" dirty="0" err="1"/>
              <a:t>Upsert</a:t>
            </a:r>
            <a:r>
              <a:rPr lang="en-US" sz="3600" dirty="0"/>
              <a:t> and Entity Group Transactions</a:t>
            </a:r>
          </a:p>
          <a:p>
            <a:pPr marL="0" indent="0">
              <a:lnSpc>
                <a:spcPct val="150000"/>
              </a:lnSpc>
              <a:spcBef>
                <a:spcPts val="1200"/>
              </a:spcBef>
              <a:buNone/>
            </a:pPr>
            <a:r>
              <a:rPr lang="en-US" sz="3600" dirty="0"/>
              <a:t>Tables can have </a:t>
            </a:r>
            <a:r>
              <a:rPr lang="en-US" sz="3600" dirty="0" smtClean="0"/>
              <a:t>metadata</a:t>
            </a:r>
            <a:endParaRPr lang="en-US" sz="3600" dirty="0"/>
          </a:p>
        </p:txBody>
      </p:sp>
    </p:spTree>
    <p:extLst>
      <p:ext uri="{BB962C8B-B14F-4D97-AF65-F5344CB8AC3E}">
        <p14:creationId xmlns:p14="http://schemas.microsoft.com/office/powerpoint/2010/main" val="410255192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97478" y="381094"/>
            <a:ext cx="1597044" cy="1409100"/>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err="1"/>
              <a:t>StorSimple</a:t>
            </a:r>
            <a:endParaRPr lang="en-US" sz="11500" dirty="0"/>
          </a:p>
        </p:txBody>
      </p:sp>
    </p:spTree>
    <p:extLst>
      <p:ext uri="{BB962C8B-B14F-4D97-AF65-F5344CB8AC3E}">
        <p14:creationId xmlns:p14="http://schemas.microsoft.com/office/powerpoint/2010/main" val="86958316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971BA"/>
        </a:solidFill>
        <a:effectLst/>
      </p:bgPr>
    </p:bg>
    <p:spTree>
      <p:nvGrpSpPr>
        <p:cNvPr id="1" name=""/>
        <p:cNvGrpSpPr/>
        <p:nvPr/>
      </p:nvGrpSpPr>
      <p:grpSpPr>
        <a:xfrm>
          <a:off x="0" y="0"/>
          <a:ext cx="0" cy="0"/>
          <a:chOff x="0" y="0"/>
          <a:chExt cx="0" cy="0"/>
        </a:xfrm>
      </p:grpSpPr>
      <p:sp>
        <p:nvSpPr>
          <p:cNvPr id="2" name="TextBox 1"/>
          <p:cNvSpPr txBox="1"/>
          <p:nvPr/>
        </p:nvSpPr>
        <p:spPr>
          <a:xfrm>
            <a:off x="0" y="-1"/>
            <a:ext cx="12201525" cy="6858001"/>
          </a:xfrm>
          <a:prstGeom prst="rect">
            <a:avLst/>
          </a:prstGeom>
          <a:noFill/>
        </p:spPr>
        <p:txBody>
          <a:bodyPr wrap="square" lIns="0" tIns="0" rIns="0" bIns="0" rtlCol="0" anchor="ctr">
            <a:noAutofit/>
          </a:bodyPr>
          <a:lstStyle/>
          <a:p>
            <a:pPr marL="252000" defTabSz="888926">
              <a:spcBef>
                <a:spcPts val="1200"/>
              </a:spcBef>
            </a:pPr>
            <a:endParaRPr lang="en-US" sz="4000" spc="-100" dirty="0">
              <a:solidFill>
                <a:schemeClr val="bg1">
                  <a:alpha val="99000"/>
                </a:schemeClr>
              </a:solidFill>
              <a:latin typeface="+mj-lt"/>
              <a:ea typeface="Segoe UI" pitchFamily="34" charset="0"/>
              <a:cs typeface="Segoe UI"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8647" y="704229"/>
            <a:ext cx="7494707" cy="5449542"/>
          </a:xfrm>
          <a:prstGeom prst="rect">
            <a:avLst/>
          </a:prstGeom>
        </p:spPr>
      </p:pic>
    </p:spTree>
    <p:extLst>
      <p:ext uri="{BB962C8B-B14F-4D97-AF65-F5344CB8AC3E}">
        <p14:creationId xmlns:p14="http://schemas.microsoft.com/office/powerpoint/2010/main" val="170798842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smtClean="0"/>
              <a:t>StorSimple</a:t>
            </a:r>
            <a:endParaRPr lang="en-US" sz="4800" dirty="0"/>
          </a:p>
        </p:txBody>
      </p:sp>
      <p:sp>
        <p:nvSpPr>
          <p:cNvPr id="4" name="Content Placeholder 3"/>
          <p:cNvSpPr>
            <a:spLocks noGrp="1"/>
          </p:cNvSpPr>
          <p:nvPr>
            <p:ph sz="quarter" idx="10"/>
          </p:nvPr>
        </p:nvSpPr>
        <p:spPr/>
        <p:txBody>
          <a:bodyPr anchor="ctr"/>
          <a:lstStyle/>
          <a:p>
            <a:pPr marL="0" indent="0">
              <a:lnSpc>
                <a:spcPct val="150000"/>
              </a:lnSpc>
              <a:buNone/>
            </a:pPr>
            <a:r>
              <a:rPr lang="en-US" sz="2800" b="1" dirty="0">
                <a:latin typeface="+mn-lt"/>
              </a:rPr>
              <a:t>Designed to:</a:t>
            </a:r>
          </a:p>
          <a:p>
            <a:pPr marL="336076" lvl="1" indent="0">
              <a:lnSpc>
                <a:spcPct val="150000"/>
              </a:lnSpc>
              <a:buNone/>
            </a:pPr>
            <a:r>
              <a:rPr lang="en-US" sz="2800" dirty="0">
                <a:latin typeface="+mj-lt"/>
              </a:rPr>
              <a:t>Reduce storage costs</a:t>
            </a:r>
          </a:p>
          <a:p>
            <a:pPr marL="336076" lvl="1" indent="0">
              <a:lnSpc>
                <a:spcPct val="150000"/>
              </a:lnSpc>
              <a:buNone/>
            </a:pPr>
            <a:r>
              <a:rPr lang="en-US" sz="2800" dirty="0">
                <a:latin typeface="+mj-lt"/>
              </a:rPr>
              <a:t>Simplify storage management</a:t>
            </a:r>
          </a:p>
          <a:p>
            <a:pPr marL="336076" lvl="1" indent="0">
              <a:lnSpc>
                <a:spcPct val="150000"/>
              </a:lnSpc>
              <a:buNone/>
            </a:pPr>
            <a:r>
              <a:rPr lang="en-US" sz="2800" dirty="0">
                <a:latin typeface="+mj-lt"/>
              </a:rPr>
              <a:t>Improve disaster recovery capability and efficiency</a:t>
            </a:r>
          </a:p>
          <a:p>
            <a:pPr marL="336076" lvl="1" indent="0">
              <a:lnSpc>
                <a:spcPct val="150000"/>
              </a:lnSpc>
              <a:buNone/>
            </a:pPr>
            <a:r>
              <a:rPr lang="en-US" sz="2800" dirty="0">
                <a:latin typeface="+mj-lt"/>
              </a:rPr>
              <a:t>Provide data mobility</a:t>
            </a:r>
            <a:r>
              <a:rPr lang="en-US" sz="2800" dirty="0" smtClean="0">
                <a:latin typeface="+mj-lt"/>
              </a:rPr>
              <a:t>.</a:t>
            </a:r>
            <a:endParaRPr lang="en-US" sz="2800" dirty="0">
              <a:latin typeface="+mj-lt"/>
            </a:endParaRPr>
          </a:p>
        </p:txBody>
      </p:sp>
    </p:spTree>
    <p:extLst>
      <p:ext uri="{BB962C8B-B14F-4D97-AF65-F5344CB8AC3E}">
        <p14:creationId xmlns:p14="http://schemas.microsoft.com/office/powerpoint/2010/main" val="3128967483"/>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Page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a:t>
            </a:r>
            <a:r>
              <a:rPr lang="en-US" sz="3200" dirty="0" smtClean="0"/>
              <a:t>workloads</a:t>
            </a:r>
          </a:p>
          <a:p>
            <a:pPr marL="0" indent="0" defTabSz="914099" fontAlgn="base">
              <a:spcAft>
                <a:spcPts val="1200"/>
              </a:spcAft>
              <a:buNone/>
            </a:pPr>
            <a:r>
              <a:rPr lang="en-US" sz="3200" dirty="0" smtClean="0"/>
              <a:t>Each </a:t>
            </a:r>
            <a:r>
              <a:rPr lang="en-US" sz="3200" dirty="0"/>
              <a:t>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a:t>
            </a:r>
            <a:r>
              <a:rPr lang="en-US" sz="3200" dirty="0" smtClean="0"/>
              <a:t>leases</a:t>
            </a:r>
            <a:endParaRPr lang="en-US" sz="3200" dirty="0"/>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Blob Storage Concepts</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t>
            </a:r>
            <a:r>
              <a:rPr lang="en-US" sz="2000" dirty="0" smtClean="0">
                <a:solidFill>
                  <a:srgbClr val="FFFFFF">
                    <a:alpha val="99000"/>
                  </a:srgbClr>
                </a:solidFill>
                <a:latin typeface="Consolas" pitchFamily="49" charset="0"/>
                <a:cs typeface="Consolas" pitchFamily="49" charset="0"/>
              </a:rPr>
              <a:t>://{account}.</a:t>
            </a:r>
            <a:r>
              <a:rPr lang="en-US" sz="2000" i="1" dirty="0" smtClean="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container</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/{blobname</a:t>
            </a:r>
            <a:r>
              <a:rPr lang="en-US" sz="2000" dirty="0">
                <a:solidFill>
                  <a:srgbClr val="FFFFFF">
                    <a:alpha val="99000"/>
                  </a:srgbClr>
                </a:solidFill>
                <a:latin typeface="Consolas" pitchFamily="49" charset="0"/>
                <a:cs typeface="Consolas" pitchFamily="49" charset="0"/>
              </a:rPr>
              <a:t>}</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Pages/Blocks</a:t>
            </a:r>
            <a:endParaRPr lang="en-US" sz="2800" dirty="0">
              <a:solidFill>
                <a:srgbClr val="595959">
                  <a:alpha val="98824"/>
                </a:srgbClr>
              </a:solidFill>
              <a:latin typeface="Segoe UI Light" pitchFamily="34" charset="0"/>
            </a:endParaRP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fee586e5-3c92-48eb-9898-42915e590ada"/>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101</TotalTime>
  <Words>5865</Words>
  <Application>Microsoft Office PowerPoint</Application>
  <PresentationFormat>Widescreen</PresentationFormat>
  <Paragraphs>1009</Paragraphs>
  <Slides>79</Slides>
  <Notes>69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Consolas</vt:lpstr>
      <vt:lpstr>Courier New</vt:lpstr>
      <vt:lpstr>Segoe UI</vt:lpstr>
      <vt:lpstr>Segoe UI Light</vt:lpstr>
      <vt:lpstr>Wingdings</vt:lpstr>
      <vt:lpstr>1_Azure Event</vt:lpstr>
      <vt:lpstr>Azure Data Storage</vt:lpstr>
      <vt:lpstr>Agenda</vt:lpstr>
      <vt:lpstr>Azure Storage Architecture</vt:lpstr>
      <vt:lpstr>Blobs</vt:lpstr>
      <vt:lpstr>Microsoft Azure Storage Blob</vt:lpstr>
      <vt:lpstr>Two Types of Blobs Under the Hood</vt:lpstr>
      <vt:lpstr>Block Blob</vt:lpstr>
      <vt:lpstr>Page Blob</vt:lpstr>
      <vt:lpstr>Blob Storage Concepts</vt:lpstr>
      <vt:lpstr>Demo: Interacting with Blobs</vt:lpstr>
      <vt:lpstr>Blob Details – Containers</vt:lpstr>
      <vt:lpstr>Blob Details – Containers</vt:lpstr>
      <vt:lpstr>Blob Details – Throughput</vt:lpstr>
      <vt:lpstr>Blob Details – Main Web Service Operations</vt:lpstr>
      <vt:lpstr>Demo: Interacting with Blobs Through Code</vt:lpstr>
      <vt:lpstr>Blob Details</vt:lpstr>
      <vt:lpstr>Demo: Blob Metadata</vt:lpstr>
      <vt:lpstr>Blob Details – Blob always accessed by name</vt:lpstr>
      <vt:lpstr>Blob Details</vt:lpstr>
      <vt:lpstr>Blob sample listing</vt:lpstr>
      <vt:lpstr>Blob sample listing full response</vt:lpstr>
      <vt:lpstr>Blob sample listing with maxresults</vt:lpstr>
      <vt:lpstr>Blob sample listing with maxresults</vt:lpstr>
      <vt:lpstr>Uploading a Block Blob</vt:lpstr>
      <vt:lpstr>Blob block uploading benefits</vt:lpstr>
      <vt:lpstr>Page Blob – Random Read/Write</vt:lpstr>
      <vt:lpstr>Page Blob – Random Read/Write</vt:lpstr>
      <vt:lpstr>Shared Access Signatures</vt:lpstr>
      <vt:lpstr>Shared Access Signatures – Two broad approaches</vt:lpstr>
      <vt:lpstr>Shared Access Signatures – Revocation</vt:lpstr>
      <vt:lpstr>Shared Access Signatures – Ad Hoc Signatures</vt:lpstr>
      <vt:lpstr>Shared Access Signatures – Ad Hoc Signatures</vt:lpstr>
      <vt:lpstr>Shared Access Signatures Ad Hoc Signatures</vt:lpstr>
      <vt:lpstr>Store Access Policy – Policy Based Signatures</vt:lpstr>
      <vt:lpstr>Store Access Policy – Policy Based Signatures</vt:lpstr>
      <vt:lpstr>Store Access Policy – Policy Based Signatures</vt:lpstr>
      <vt:lpstr>Store Access Policy Policy Based Signatures</vt:lpstr>
      <vt:lpstr>Demo: Shared Access Signatures</vt:lpstr>
      <vt:lpstr>Files</vt:lpstr>
      <vt:lpstr>Microsoft Azure Storage Files</vt:lpstr>
      <vt:lpstr>Azure Files – Customer Quotes </vt:lpstr>
      <vt:lpstr>Sharing Files – The old way</vt:lpstr>
      <vt:lpstr>Azure Files</vt:lpstr>
      <vt:lpstr>Azure Files – Usage</vt:lpstr>
      <vt:lpstr>Queues</vt:lpstr>
      <vt:lpstr>Microsoft Azure Storage Queue</vt:lpstr>
      <vt:lpstr>Why use a Queue?</vt:lpstr>
      <vt:lpstr>Queue Components</vt:lpstr>
      <vt:lpstr>Queue URL format</vt:lpstr>
      <vt:lpstr>Queue URL format</vt:lpstr>
      <vt:lpstr>Demo: Faster Web Applications with queues using asynchronous workloads </vt:lpstr>
      <vt:lpstr>PowerPoint Presentation</vt:lpstr>
      <vt:lpstr>Queue Considerations</vt:lpstr>
      <vt:lpstr>Queue Considerations</vt:lpstr>
      <vt:lpstr>Demo: Queues in Code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Table Storage Details </vt:lpstr>
      <vt:lpstr>Table Storage Details </vt:lpstr>
      <vt:lpstr>Table Storage Details </vt:lpstr>
      <vt:lpstr>Table Storage Details </vt:lpstr>
      <vt:lpstr>Table Storage Details Entity Properties</vt:lpstr>
      <vt:lpstr>Table Storage Details Entity Properties</vt:lpstr>
      <vt:lpstr>Demo: Enter “data” with varying shape into a table</vt:lpstr>
      <vt:lpstr>Table Storage Details</vt:lpstr>
      <vt:lpstr>StorSimple</vt:lpstr>
      <vt:lpstr>Microsoft Azure StorSimple</vt:lpstr>
      <vt:lpstr>PowerPoint Presentation</vt:lpstr>
      <vt:lpstr>StorSimple</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Pawan Shukla</cp:lastModifiedBy>
  <cp:revision>18</cp:revision>
  <cp:lastPrinted>2014-03-26T17:46:13Z</cp:lastPrinted>
  <dcterms:created xsi:type="dcterms:W3CDTF">2015-04-27T13:37:32Z</dcterms:created>
  <dcterms:modified xsi:type="dcterms:W3CDTF">2015-06-17T16:48:06Z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